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.xml" ContentType="application/inkml+xml"/>
  <Override PartName="/ppt/notesSlides/notesSlide18.xml" ContentType="application/vnd.openxmlformats-officedocument.presentationml.notesSlide+xml"/>
  <Override PartName="/ppt/ink/ink3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35" r:id="rId1"/>
  </p:sldMasterIdLst>
  <p:notesMasterIdLst>
    <p:notesMasterId r:id="rId111"/>
  </p:notesMasterIdLst>
  <p:handoutMasterIdLst>
    <p:handoutMasterId r:id="rId112"/>
  </p:handoutMasterIdLst>
  <p:sldIdLst>
    <p:sldId id="648" r:id="rId2"/>
    <p:sldId id="487" r:id="rId3"/>
    <p:sldId id="636" r:id="rId4"/>
    <p:sldId id="490" r:id="rId5"/>
    <p:sldId id="647" r:id="rId6"/>
    <p:sldId id="484" r:id="rId7"/>
    <p:sldId id="485" r:id="rId8"/>
    <p:sldId id="493" r:id="rId9"/>
    <p:sldId id="639" r:id="rId10"/>
    <p:sldId id="640" r:id="rId11"/>
    <p:sldId id="641" r:id="rId12"/>
    <p:sldId id="642" r:id="rId13"/>
    <p:sldId id="643" r:id="rId14"/>
    <p:sldId id="638" r:id="rId15"/>
    <p:sldId id="644" r:id="rId16"/>
    <p:sldId id="503" r:id="rId17"/>
    <p:sldId id="504" r:id="rId18"/>
    <p:sldId id="506" r:id="rId19"/>
    <p:sldId id="509" r:id="rId20"/>
    <p:sldId id="510" r:id="rId21"/>
    <p:sldId id="629" r:id="rId22"/>
    <p:sldId id="514" r:id="rId23"/>
    <p:sldId id="515" r:id="rId24"/>
    <p:sldId id="516" r:id="rId25"/>
    <p:sldId id="517" r:id="rId26"/>
    <p:sldId id="518" r:id="rId27"/>
    <p:sldId id="492" r:id="rId28"/>
    <p:sldId id="645" r:id="rId29"/>
    <p:sldId id="646" r:id="rId30"/>
    <p:sldId id="542" r:id="rId31"/>
    <p:sldId id="540" r:id="rId32"/>
    <p:sldId id="519" r:id="rId33"/>
    <p:sldId id="543" r:id="rId34"/>
    <p:sldId id="563" r:id="rId35"/>
    <p:sldId id="546" r:id="rId36"/>
    <p:sldId id="559" r:id="rId37"/>
    <p:sldId id="560" r:id="rId38"/>
    <p:sldId id="561" r:id="rId39"/>
    <p:sldId id="562" r:id="rId40"/>
    <p:sldId id="544" r:id="rId41"/>
    <p:sldId id="498" r:id="rId42"/>
    <p:sldId id="649" r:id="rId43"/>
    <p:sldId id="500" r:id="rId44"/>
    <p:sldId id="501" r:id="rId45"/>
    <p:sldId id="567" r:id="rId46"/>
    <p:sldId id="568" r:id="rId47"/>
    <p:sldId id="569" r:id="rId48"/>
    <p:sldId id="572" r:id="rId49"/>
    <p:sldId id="573" r:id="rId50"/>
    <p:sldId id="575" r:id="rId51"/>
    <p:sldId id="576" r:id="rId52"/>
    <p:sldId id="577" r:id="rId53"/>
    <p:sldId id="598" r:id="rId54"/>
    <p:sldId id="599" r:id="rId55"/>
    <p:sldId id="600" r:id="rId56"/>
    <p:sldId id="582" r:id="rId57"/>
    <p:sldId id="583" r:id="rId58"/>
    <p:sldId id="584" r:id="rId59"/>
    <p:sldId id="585" r:id="rId60"/>
    <p:sldId id="586" r:id="rId61"/>
    <p:sldId id="587" r:id="rId62"/>
    <p:sldId id="588" r:id="rId63"/>
    <p:sldId id="589" r:id="rId64"/>
    <p:sldId id="601" r:id="rId65"/>
    <p:sldId id="592" r:id="rId66"/>
    <p:sldId id="602" r:id="rId67"/>
    <p:sldId id="594" r:id="rId68"/>
    <p:sldId id="595" r:id="rId69"/>
    <p:sldId id="596" r:id="rId70"/>
    <p:sldId id="603" r:id="rId71"/>
    <p:sldId id="625" r:id="rId72"/>
    <p:sldId id="605" r:id="rId73"/>
    <p:sldId id="606" r:id="rId74"/>
    <p:sldId id="607" r:id="rId75"/>
    <p:sldId id="604" r:id="rId76"/>
    <p:sldId id="597" r:id="rId77"/>
    <p:sldId id="623" r:id="rId78"/>
    <p:sldId id="608" r:id="rId79"/>
    <p:sldId id="609" r:id="rId80"/>
    <p:sldId id="610" r:id="rId81"/>
    <p:sldId id="611" r:id="rId82"/>
    <p:sldId id="612" r:id="rId83"/>
    <p:sldId id="613" r:id="rId84"/>
    <p:sldId id="614" r:id="rId85"/>
    <p:sldId id="615" r:id="rId86"/>
    <p:sldId id="616" r:id="rId87"/>
    <p:sldId id="617" r:id="rId88"/>
    <p:sldId id="618" r:id="rId89"/>
    <p:sldId id="619" r:id="rId90"/>
    <p:sldId id="620" r:id="rId91"/>
    <p:sldId id="621" r:id="rId92"/>
    <p:sldId id="622" r:id="rId93"/>
    <p:sldId id="630" r:id="rId94"/>
    <p:sldId id="628" r:id="rId95"/>
    <p:sldId id="547" r:id="rId96"/>
    <p:sldId id="548" r:id="rId97"/>
    <p:sldId id="549" r:id="rId98"/>
    <p:sldId id="550" r:id="rId99"/>
    <p:sldId id="551" r:id="rId100"/>
    <p:sldId id="552" r:id="rId101"/>
    <p:sldId id="553" r:id="rId102"/>
    <p:sldId id="554" r:id="rId103"/>
    <p:sldId id="564" r:id="rId104"/>
    <p:sldId id="555" r:id="rId105"/>
    <p:sldId id="556" r:id="rId106"/>
    <p:sldId id="557" r:id="rId107"/>
    <p:sldId id="631" r:id="rId108"/>
    <p:sldId id="633" r:id="rId109"/>
    <p:sldId id="634" r:id="rId11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3A600"/>
    <a:srgbClr val="333399"/>
    <a:srgbClr val="FFCB05"/>
    <a:srgbClr val="FF9900"/>
    <a:srgbClr val="00274C"/>
    <a:srgbClr val="009900"/>
    <a:srgbClr val="D60093"/>
    <a:srgbClr val="FF33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97"/>
    <p:restoredTop sz="96327"/>
  </p:normalViewPr>
  <p:slideViewPr>
    <p:cSldViewPr>
      <p:cViewPr varScale="1">
        <p:scale>
          <a:sx n="128" d="100"/>
          <a:sy n="128" d="100"/>
        </p:scale>
        <p:origin x="21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4288" y="19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fld id="{B29687F7-08B4-A54B-BC56-F290ADA49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747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7:32:11.275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2718 11935 8219,'-7'-4'292,"-1"0"855,-1 2-828,-1 0 1,2-1 693,1-1-272,4 0 368,-7 4-671,4 0 0,-2 0 86,0 0 4,6 0-358,-3 0-789,5 0 348,5 0 93,-4 0 0,5 4 177,-2 0 26,-2-1 208,3-3-224,-5 0 335,5 0-155,-4 0-33,4 0 0,-4 0-8,3 0-14,-3 0-36,4 0 18,-5 0-76,6 0 27,-5 0-151,4 0-431,-5 0 1,5 0 0,1 0 0</inkml:trace>
  <inkml:trace contextRef="#ctx0" brushRef="#br0" timeOffset="1">2672 11889 9144,'0'-6'700,"0"1"-450,0 0 1,0 2-65,0-5 0,4 5 126,0-5 1,0 4-139,-4-3 0,0-1 39,0-3 0,1-1 7,3 1 0,-3-1-80,3 1 0,-3-4 9,-1-1 0,4-3-85,0 4 1,0-5 62,-4 1 1,4-3-111,-1-1 0,1-1 110,-4-2 0,0 0-7,0-4 1,0-1-2,0-3 0,0 0 7,0 0 1,0-10 7,0-1 0,0-5-162,0 1 0,0-2 3,0-2 1,0-6 93,0 6 0,0-5-259,0 4 0,0-5 320,0-2 1,0 0-38,0 4 0,0 4-10,0-1 1,-4 5 1,1-5 0,-1-3-151,4-4 0,0-2 145,0-2 0,2 33 1,1-2-24,1-4 0,-1 0 0,1 5 0,-1 1 39,4-28 0,-3 11-16,4 11 0,-4 8 188,3 3 1,-4 8 52,1 4 197,-3 7 81,-1 3 663,0 5-484,0 5-988,0 2-286,0 4 1,0-3 23,0-1-1722,0-4 1588,0 2 1,0-4-2216,0 3 1540,0-3 1282,5 4 0,1-5 0,6 0 0</inkml:trace>
  <inkml:trace contextRef="#ctx0" brushRef="#br0" timeOffset="2">2627 11980 8429,'0'12'-360,"0"-6"1319,0-1-340,0-5 1,1-6-349,3-5 0,1-6 82,3-6 0,6-1-62,-3-3 1,3-6 30,-3-5 0,6-9 0,2 2 0,-1-12-437,1 0 0,-10 24 0,1 0 261,1-1 0,1-1 0,-1-1 0,0-2-22,1-1 1,-1-2 0,2 1 0,1 1-99,-1-1 0,1 0 0,-1-1 0,0 0 83,-1 0 0,-1-1 0,3-1 0,0-1-86,1-1 1,0-1 0,0 0 0,0 1-342,0-1 0,0 0 1,0-2-1,-1 0 262,1-1 0,1-1 0,0-2 0,-1 0 0,-1 0 0,-1 1 1,1 0-1,-1 0-45,-1 4 1,-1-1-1,-2 0 1,-1 0 4,0-1 0,0-1 0,0-2 0,0 1 64,0 3 1,-1 1 0,1-2-1,1 0 141,-1 5 0,-1 1 0,-1 0 0,1 1-174,0 0 1,1 0 0,-2 2 0,1 1 185,-2 3 1,1 0 0,0 2-1,-1 1 75,7-25 0,-1 3-13,1 1 1,-2 1 45,-3 7 1,4 3-60,-4 9 0,0 5 295,0 2 0,0 4-300,0 4 1,2 3 449,-5 4 0,3 5-465,-3-1 159,0 6-1009,-4-4 338,5 12 1,-4 0-272,3 5 0,1 1 231,-1-1 0,4 2-1147,-4 2 0,1-1 1549,-2 5 0,-1 0 0,3 4 0</inkml:trace>
  <inkml:trace contextRef="#ctx0" brushRef="#br0" timeOffset="3">2672 11969 9662,'4'-16'532,"0"-3"1,5-4-455,-1-4 1,6-2 99,1-5 1,5-6 85,-1-2 0,3-7-360,1-4 1,3-3 296,1-1 0,3 1 9,-3 3 0,3-2 9,-3 5 1,3-3-20,-3 4 0,5-5 37,-2 5 0,1-3-13,3-1 1,-6 3-256,-11 22 0,0-1 0,15-22 159,2-2 0,-16 26 0,0-1-52,1-2 0,0-1 0,-1 2 0,-1 0-68,2-1 0,0-1 0,1 1 0,0 1 43,-1-2 0,0 1 1,2 0-1,1 0-88,-1-2 0,0-1 1,0 3-1,1 1-7,-1-2 0,0 1 0,1-1 0,-1 0 66,-2 0 0,0 1 1,2-2-1,1 1 10,-1 1 0,0-1 0,-1 4 1,1-1-12,0-3 1,0 1-1,0-1 1,1 1-189,2-4 0,1-1 0,1 0 0,2 1 170,2-3 0,0 1 0,0-1 0,-1-1-419,1-1 1,1-2 0,2-1-1,1-2 325,0-1 1,0-1 0,3-3 0,0 0-53,-11 14 0,-1-1 0,0 0 0,11-14 0,-1 0-149,3-1 0,0-1 0,-2 5 0,-2 0 118,-1 1 1,-1 1 0,-2 3 0,-2 2 253,-1 1 0,0 1 0,-3 3 1,0 1-150,1-1 0,-1 1 1,0 2-1,-1 1 156,0 2 0,0 1 0,-2 1 0,0 0 144,0 0 0,0 1 1,16-17 165,1 1 0,-7 3-121,0 4 1,-5-1 361,5 5 0,-4 3-571,3 2 1,-5 0 56,2 0 0,1 5 705,-1-2 1,-1 4-768,-3 0 1,0-1-41,0 5 1,-5 0-253,-3 3 0,-3 2 270,0 2 1,-1-2-233,1 3 1,-1 2-507,1 1-1411,-6 2 1114,-1 2 995,-5 0 0,-5 11 0,-1 1 0</inkml:trace>
  <inkml:trace contextRef="#ctx0" brushRef="#br0" timeOffset="4">2775 12118 8204,'-7'-12'76,"-1"1"0,6-5-150,-2 1 1,2 0-165,2 4 0,2-5 672,2 1 1,6-4-128,5 4 1,6-5-213,2 1 0,1-3 3,7-1 0,1-5-148,6-2 1,4-3-181,7-2 0,-23 16 1,0-1 201,2 0 1,1-2 0,2-1-1,-1-2 24,1 1 0,-1-1 1,1-2-1,0 0-4,0 3 1,-1-1 0,2-4 0,0-1-226,1 2 1,2-1-1,1-1 1,0 1 237,0 0 0,1 1 0,0-1 0,-1-1-222,0 0 1,1-1 0,0 2 0,1-1 242,1-2 1,1-1 0,3-1 0,-1-1-16,2-1 1,0 0-1,-1 0 1,0 0-10,1 1 1,0 1 0,0 0 0,1 0 0,2-1 0,1 1 0,0 0 1,0 0 3,2-1 1,-1 1 0,0 0 0,-1 0-323,-2-1 1,-1 1 0,1 0 0,1 0 305,0-1 0,1 1 0,2-2 1,0 1 13,2 1 1,-1-1 0,0 0 0,-1-1 31,-2 4 1,0 0 0,2-4 0,1 1-32,2-2 0,1 1 0,-16 11 0,0-1 0,0 1-9,-1 1 0,-1 0 1,1 0-1,2-2 0,0 0 1,-1 0-151,-1 1 0,-1 0 0,1-1 0,1 0 0,0-1 0,0 0 151,2-1 1,-1 0 0,0 1 0,1-1 0,0 1 0,0 0-1,0-1 0,1 0 1,0 1-1,-1-1 0,-1 1 1,1 0 5,-2 1 0,0-1 0,0 0 0,1-1 1,-1 0-1,1-1-7,0 0 0,0 0 0,1 0 1,-1-1-1,0 1 0,1-1-4,-1 1 0,0 0 0,1-1 0,-1 1 0,1-1 0,0 1 31,-2 1 1,0 0 0,0 0 0,0-2 0,1 1 0,0-1-23,1 1 1,1 0-1,-1-1 1,-2 2-1,0 0 1,-1-1 66,1 1 1,1 0 0,-1 1 0,-1 0-1,0 0 1,0 1-21,1 0 1,1 1 0,-2 0 0,0-2 0,0 1 0,0 0-67,0 0 1,0 1 0,-1 0 0,16-12 0,0 1 58,0 2 1,-1 0 0,0 0 0,0-1 9,-4 3 1,1 0-1,0-1 1,0 0-81,0 0 0,-1 1 1,-4 1-1,-2 0 49,1 2 0,0 1 0,-5 1 0,0 2 115,-1-1 0,0 2 1,-4 3-1,1 0-138,-3 2 0,0 0 0,22-10 212,-6 6 0,-6 7-210,-10 8 0,-2-1 0,-5 8 0,0 6 0,-1 6 0</inkml:trace>
  <inkml:trace contextRef="#ctx0" brushRef="#br0" timeOffset="5">2821 12049 8491,'-10'-1'0,"2"-3"0,-1-2 146,5-6 1,-3 1 69,3-1 0,2 1-17,5-1 0,5-3 32,7 0 0,-1-5-129,5 1 0,1-3-15,7-1 0,-1 0-261,4 1 1,0-3 39,5-1 0,0 0 75,3-4 0,3 3-275,5-3 1,4-1 357,4-3 0,-26 17 0,1 0-201,1 0 1,1 0-1,-2-1 1,1 1 148,2 0 0,1 0 0,2-1 0,1 1 39,4-2 0,0 0 0,-1-1 1,-1 0-321,4 0 1,0-2-1,-2 0 1,0 0 316,3 1 1,2 0-1,1-2 1,0 0 22,4-1 1,-1-1-1,0 1 1,-1 1-26,-1-2 0,1 0 1,1 1-1,0 0-207,0-1 1,1 1 0,1 0 0,2-1 250,2-1 1,0-1 0,-4 1 0,1 0-249,3 0 1,0-1 0,-1-1 0,0 0 196,3 1 0,0 1 1,1-1-1,0 0 29,-19 8 0,0 0 0,1 0 0,18-6 0,1 0-29,-19 6 0,1 0 0,-1-1 0,1 2 0,0-1 0,-1 1 24,2-2 0,0-1 1,0 1-1,0 0 1,1 0-1,0 0-86,1-1 1,1-1 0,-1 0-1,-1 2 1,0 0 0,-1-1-119,3 0 0,-1-1 0,1 1 1,0-1-1,0 1 0,0-1 106,0 0 0,-1-1 0,1-1 1,1 0-1,2 0 0,-1-1 2,0 0 1,0-1 0,-1 1 0,-1 1 0,-1 0 0,1 1 34,0-2 1,1 1-1,0 0 1,-1 2 0,0 0-1,0-1 29,1-1 1,0 0 0,0 0 0,-1-1 0,1 0 0,0 0 1,0-1 0,2 1 1,-2 0-1,-1 1 1,0 1-1,0 0 33,0 0 0,-1 0 0,0 0 0,-1 1 0,0 1 0,-1-2-43,1 1 0,0-1 1,1 0-1,0 0 0,0-1 1,1 1 24,1-1 0,0 0 1,-1 0-1,-2 2 1,0 0-1,1 0-11,0-1 0,0 0 1,1 0-1,-2 0 1,0 0-1,0-1-4,1 0 0,1 0 1,-1 0-1,2 0 1,0-1-1,0 1 7,-1-1 1,1 2 0,0-2 0,-3 1 0,-1-1 0,1 1-2,0-2 0,0 1 1,0-1-1,-1 1 0,0 0 1,0 1 15,1-1 0,0 1 0,0 0 0,0 1 0,1 0 0,-1-1 1,0 1 1,0-2 0,0 1 0,-1 1 0,0-1-1,0 0 57,-3 0 0,0 0 0,1 0 0,0-1 0,0 1 0,0-1-42,2 0 1,0-1 0,0 1 0,1-1 0,0 0 0,0 1 2,1 0 0,-1 1 1,0 0-1,-1 0 0,0-1 1,-1 1-16,0-1 1,0 1-1,-1 0 1,0 1-1,1 0 1,-1 0-36,0-1 0,1-1 1,0 1-1,-1 0 0,0 0 1,0 0 49,-3 1 1,0 0 0,0 0 0,0 0 0,0-1 0,0 0 18,15-8 0,-1 0 0,0 0 0,0 0-22,0-1 1,0 1 0,-1 3 0,-1 1-13,-5 1 0,0 1 1,-1 1-1,0 1 31,-6 4 0,-1 1 0,0 0 0,0 0-150,-2 2 0,0 0 0,-3 3 1,-1 0-1312,24-9 1411,-4 11 0,-13 7 0,0 5 0,-9 0 0,-9 0 0</inkml:trace>
  <inkml:trace contextRef="#ctx0" brushRef="#br0" timeOffset="6">2730 12335 8337,'-12'0'5,"1"0"452,-1 0-196,6 0 88,1 0-324,20 0 1,-1-2 61,13-2 0,2 2-249,1-6 0,5 4 176,3-3 1,2-1-129,6-3 0,5-6-351,2-2 1,8 0 454,-29 8 0,1-1 0,1 2 1,0-1-2,2-4 1,1-1 0,-3 3 0,1 0 21,1-2 1,1-1 0,0 2 0,1-1 2,-1 0 0,2 0 0,2-2 0,0 1 19,1 0 1,0 1 0,2-1-1,-1-1-297,-1 0 1,0 0 0,3 1 0,0 2 311,1-2 0,0 1 0,1 0 1,1 0-26,1-2 1,1-1 0,1 1-1,1-1-25,-1-1 1,0 0-1,3 0 1,0 1-297,3-3 0,1 0 1,0 1-1,2-1 301,-2 1 0,2-1 0,-20 6 0,2 0 0,-1 0-273,19-6 0,1 0 0,-19 7 1,0-1-1,0 0 273,1 0 1,0 0 0,1-1 0,-1 0 0,1 0 0,-1 0 12,2 1 0,-1 0 0,0-1 0,1 0 0,-1 0 0,-1 0 1,0 2 0,1 0 0,-1 0 1,2 0-1,0-1 0,1 0 10,0 0 0,1-1 1,1 1-1,-1 0 1,1 0-1,0-1-15,-2 1 0,-1 0 0,1 0 0,1 0 0,0 0 0,0 0 7,-1 1 0,-1 0 0,1 0 0,1 0 0,1-1 0,0 0-2,3 1 0,0 0 0,0 0 0,-4 0 0,0-1 0,1 0-180,0 0 0,0-1 1,0 1-1,0 0 1,-1 0-1,0-1 161,3 1 1,-1 0 0,1 0 0,0-1 0,0 1 0,1 0-6,1 0 1,0 0 0,0-1 0,-3 1 0,0 0 0,0 0 0,2-1 0,0 1 0,0 0 0,-1 0 1,0-1-1,1 1-3,-1 0 0,1 0 0,0 0 1,1-2-1,1 0 0,-1 0-90,0-1 0,0 0 0,0 1 0,0-1 0,-1 2 0,0-1 100,0 0 0,-1 1 0,1-1 1,0 1-1,1 1 0,0-1 17,0 1 0,0 0 0,0 0 0,0-1 0,-1 1 0,1 0-18,0 0 0,0 0 1,0-1-1,-2 1 1,0 0-1,0 0 1,-1-1 0,0 1 0,1 0 0,1 1 1,0 0-1,-1 0-3,0 0 1,-1 0 0,1 0 0,2-1-1,0 0 1,0-1-1,0 0 0,0 0 0,0-1 0,0 0 1,-1 1-1,1-1-18,0 2 1,0 0-1,0 0 1,-1 0 0,-1-1-1,1 1-5,1 0 0,0 0 0,0-1 1,1 1-1,1-1 0,-1 0-11,2 0 1,-1-1 0,1 1-1,-1 0 1,1 0 0,0 0 25,-2-2 0,0 0 0,0 0 0,1 2 0,-1 0 0,0 0 12,1 0 1,-1-1 0,0 1 0,2-1-1,0 0 1,0 0-15,1 0 0,0 1 0,0-1 0,-1 2 0,0 0 0,0 0 52,-1 1 1,1 0-1,-1 0 1,1 0-1,-1 0 1,0 0-27,0-1 1,1-1-1,-1 1 1,2 1-1,0 0 1,0 1 4,2-2 0,1 2 0,-1-1 0,-1 0 1,-1 1-1,0-1-8,1 0 0,0 0 1,0 0-1,-1 0 1,1-1-1,-1 1 4,1 1 1,0 1-1,0-1 1,0-1-1,-1 0 1,0 0 31,1 1 0,0 1 0,0-1 0,-1-1 1,-2 0-1,1 0-33,2 1 0,1 1 0,-1-1 1,-1-1-1,-1 0 0,1 0 25,0 1 0,0 1 0,0-1 0,0-1 0,1-1 0,0 1-20,-1 0 1,0 0 0,-1 0 0,-1 1 0,0-1-1,-1 0 0,1 0 0,-1 0 1,0 1-1,-1 0 1,0 1-1,0 0-18,0-1 1,0 1 0,0-1 0,0 0-1,0-1 1,-1 1-4,0 1 1,0-1-1,0 0 1,-3 0 0,-1 0-1,1 0-53,-1 0 0,0 0 0,0 1 1,-2 0-1,-1 1 0,0 0-38,-2-1 0,0 1 1,0-1-1,18-5 0,0 1 12,0 3 1,-2 0 0,-7 0 0,-3 0-93,-3 3 0,-2 1 173,-4 3 0,-1 1 0,-3 0 0,-1 1 0,0 2 0,0 0 0,0 0 0,1 0 0</inkml:trace>
  <inkml:trace contextRef="#ctx0" brushRef="#br0" timeOffset="7">2752 12083 8327,'-11'-10'-516,"3"3"206,1-9 1132,4 4 0,5 1-249,9 4 0,5 2-335,7 5 0,1 0-120,3 0 0,2 4-279,5-1 1,2 6 148,2-1 1,4 2-162,7 1 1,3 1-344,6-1 1,4-4 497,-30-5 1,0-1 0,3 0 0,0 0-44,3-1 1,0 0 0,1 0 0,0 0-212,4 0 0,1 0 0,0-4 1,0-1 277,1-1 0,1 0 0,3-1 0,0-1 47,2 1 0,1-1 1,-1 0-1,1-1-396,1 0 1,0-1 0,3 0 0,1 0 461,0 2 1,0 1-1,6-3 1,0 0-72,0 0 0,0 1 0,-20 2 0,2-1 0,-1 1 18,-1-1 0,0 1 0,0-1 0,3 0 0,1 1 0,0-1-274,-1 1 1,1-1-1,0 0 1,3 0-1,0-1 1,0 0 199,1 0 1,0 0 0,-1 0 0,2-1-1,-1 0 1,0 0-164,0 1 0,-1 0 1,1 0-1,1-1 0,0-1 1,0 0 150,3 1 1,-1 0-1,1 0 1,1-1 0,0 0-1,1 0 20,0 0 0,0-1 0,0 1 0,1-2 0,1 0 1,-1 1-10,-1-1 1,0 0 0,1 0 0,0 0 0,2-2 0,-1 2-118,3 0 1,0 0-1,1 1 1,-15 1 0,-1 0-1,1 0 1,0 0 124,1 1 1,-1-1-1,1 1 1,0-1 0,-1 1-1,1-1 1,-1-1-1,1 1-89,-2 0 1,1-1-1,-1 1 1,1-1 0,0 1-1,0-1 1,-1 1 0,2 0 86,1-1 1,0 1 0,1-1 0,-1 1 0,1 0 0,0 0 0,0 0 0,-1 0 1,1 0 1,-1 1-1,1-1 1,-1 1-1,2-1 1,0 0-1,0 0 1,-1 1-4,-1 0 0,-1 1 1,1-1-1,-1 1 1,2-2-1,-1 0 0,1 0 1,0 0-2,0 1 1,1-1 0,-1 1 0,1-1 0,0 1 0,2-1-1,-1-1 1,0 1-4,-1 0 1,0-1 0,1 1 0,-1-1 0,1 2 0,0-1 0,0 1 0,0 0-2,-2-1 0,-1 1 1,0-1-1,1 1 1,1-1-1,0 1 1,1-1-1,-1 1 3,1-1 0,1-1 1,-1 1-1,0-1 1,1 1-1,-1-1 1,1 1-1,0-1 2,-1 1 1,0 0-1,1-1 1,-1 1 0,0-1-1,-1 1 1,1 0 0,0-1-7,-2 1 0,0-1 1,1 1-1,-1-1 0,2 1 1,-1-1-1,1 1 0,0 0 4,0-1 0,0 1 1,1 0-1,-1-1 1,1 0-1,0-1 1,1 1-1,-1-1-10,-1 1 1,1 0 0,-1-1 0,0 1 0,1 0 0,1-1 0,-1 1 0,0 0-53,-2 0 0,-1 1 0,0-1 0,1 1 0,1-1 0,0-1 0,0 1 0,0-1 65,-1 1 1,0 0-1,0-1 1,1 1-1,1-1 1,0 0-1,0 1 1,0-1-1,-2 1 0,1-1 0,-1 1 0,0 0 0,1 0 0,0 0 0,0 0 0,0-1 0,-2 0 0,-1 0 0,0-1 1,1 1-1,0 0 0,0 0 1,0 0-1,0 0 3,0 0 0,1 0 1,-1-1-1,1 1 0,0-2 1,0 1-1,0-1 0,0 0 1,-1 2 1,1 0 0,-1 0 0,0-1 0,1 0 0,-1-1 0,0 0 0,0 1 5,-2 0 1,1 1-1,-1 0 1,1-1-1,0 1 1,0-1-1,0 0 1,0 0-10,1-1 0,1 1 1,-1 0-1,1-1 1,-1 1-1,0 0 1,-1 0-1,1-1 11,-2 1 1,1 0 0,-1-1 0,1 1-1,-1 1 1,0-1 0,1 1 0,-2 0 1,15-5 1,-1 0 0,0 1 0,-15 4 0,1 1 0,0 0-1,-1 0 6,16-4 1,-1-1 0,0 1-1,-1 0 1,1 1 0,-1 0-15,-2 1 1,-1 0-1,0 0 1,0 1 0,0-1-1,0 1 3,-3 0 0,-1 0 0,1 1 1,-1 1-1,0 1 0,0 0 21,-2 0 0,0 0 1,0 0-1,-1 1 1,0 1-1,-1-1-37,-1 2 1,-1-1 0,0 1-1,-2 0 1,0 1 0,-1 1-136,-1-1 0,-1 1 1,-1 1-1,22-3 1,-2 2 13,-1 1 0,0 1 1,0 0-1,-2 0 146,-3 3 1,-1 0 0,-1 1 0,-2 0-16,-4 0 0,0 2 0,-1 0 0,0 2 0,0 2 0,-1 0 0,-1 0 0,-2 0 0</inkml:trace>
  <inkml:trace contextRef="#ctx0" brushRef="#br0" timeOffset="8">2672 12106 8406,'-16'-5'0,"3"-1"-342,-2-6 1,-1 1 704,0-1 1611,6 6-919,5 1-768,5 5 0,1 0-260,3 0 0,3 1 177,4 3 0,3-1-89,5 4 1,0 5 83,8 3 0,2 5-310,1-1 0,3 4-22,2 4 1,-2 2-46,-3 5 0,3 11-118,-3 4 0,-13-19 0,-1 1 230,2 3 0,-1 1 0,-2 1 0,-1 1-195,0 3 0,-1 0 0,-3 0 0,-1 0 254,-1 0 1,-1 0-1,-1 0 1,-1 0 72,-1 0 1,0 0-1,-1-5 1,0 0-151,-1-3 0,0 0 0,-1 27 249,3-6 0,-3-2-111,-1-6 1,2-5 5,1-6 1,4-5 51,4-6 0,2-5-646,2-3 0,-1-7-589,5-4 1123,0-3 0,4-11 0,0-3 0</inkml:trace>
  <inkml:trace contextRef="#ctx0" brushRef="#br0" timeOffset="9">3027 12266 8528,'-17'-11'321,"4"3"193,-2 0 1,6 5 310,2-5-164,4 5-456,-2-2 1,6 5-113,3 0 0,6 0-86,5 0 1,6 0 108,-2 0 0,2 2-192,2 1 0,4 8-1,0 4 0,3 9-99,-3-1 1,3 8 128,-3 4 0,3 5-309,-3 10 0,-12-20 0,0 2 428,-1 3 1,-1 2-1,2 5 1,0 0-335,-1 3 0,-1 1 0,2 4 0,0 1 343,-1 2 0,-1 0 1,1-1-1,0-1-336,-1-1 1,1-1 0,0 0 0,1 0 433,2 0 0,0 1 0,0 1 0,0 1 2,0-5 0,1 1 0,0 3 0,2 1 12,-1-5 1,0 1-1,0 1 1,0 2-64,-2 0 1,0 1 0,2 2 0,0 1-22,0-2 1,0 0-1,-1 2 1,-1-2-150,-2-5 1,0-1-1,0 3 1,0-1 55,2-1 1,1 0-1,-1-2 1,0 0-293,0-3 0,0-2 1,0-3-1,1-2 156,-1-5 0,0-1 1,12 22 208,-2-7 0,-1 0-213,-3-7 1,1-7 439,-9-8 0,2-5-792,-2-7 0,-2-4 169,2-3 307,3-13 0,-11-4 0,4-10 0</inkml:trace>
  <inkml:trace contextRef="#ctx0" brushRef="#br0" timeOffset="10">3266 12083 7963,'-22'-16'0,"-1"3"0,-4-2 374,0 7 0,1-1 24,3 6 0,1-1 21,3 4 1,3 0 233,4 0 232,6 5-770,1-4 1,7 5-163,6-2 1,1 3-34,10 4 0,5 4 136,7 0 1,2 6-239,1-2 1,1 6 95,3 2 1,3 5-371,5-2 1,3 4 365,1 4 1,-21-18-1,1 1-123,1 1 1,-1 2-1,5 1 1,0 0 266,1 2 1,0 0 0,1 1 0,-1 1-160,-2 1 0,0 1 0,1-2 0,-1 1 278,0 3 1,0-1-1,2 0 1,1 1-57,-1 1 1,0 0 0,0-1 0,0-1-12,-1 1 1,-1-1 0,1-2 0,0 1-21,0 1 0,2 0 0,2 0 0,1 0 30,1 0 1,1 1 0,1-2 0,-1 0-44,0-3 0,0 1 0,1 0 1,0 0 4,3 2 0,0-1 0,1 1 0,1 0-39,0 2 0,-1-1 1,1 0-1,-1-1-394,-1 0 0,0-1 0,0 2 0,0 0 360,2 2 0,0 0 1,0 2-1,0 1 38,2-1 0,-1 0 0,-2 1 0,-1 0 98,-2-1 0,-1 0 1,1 1-1,1 1-59,2 2 0,1 0 0,0-1 0,-1 0 73,1 0 0,-1-1 0,1 0 0,0 1-49,-5-3 1,1 0-1,3 3 1,1-2-45,2 0 1,-1-1 0,1 0 0,1-1 4,-2-2 0,1-1 1,-2-1-1,0 1-52,-2-1 0,-1-1 0,3-1 0,0 0-83,-1 2 1,1-1 0,-1 1 0,-2 0-114,-2 0 1,-2-1 0,1 3 0,0 0 155,-4 0 0,0-1 0,1 1 0,-1 1-5,1 0 1,-1 1 0,-1 1-1,-1 0 59,-1 0 0,-1 0 1,-2 1-1,-1-1-6,0-2 1,-1 0 0,-1-2 0,0 0-37,0-1 1,0-1 0,-1-4-1,1 0-142,-1-3 1,1-1 0,23 14-340,-3-9 1,-2-13 493,-1-7 0,0-3 0,-1-5 0,1-4 0,0-2 0</inkml:trace>
  <inkml:trace contextRef="#ctx0" brushRef="#br0" timeOffset="11">20112 9422 8575,'-5'-10'-1146,"-3"1"429,-2 2 1,3 4 2727,-1-1-1449,6-2 1,-4 3-547,6-4 1,0 3 154,0-4 0,0 1-93,0-5 27,0 1 1,0-1 72,0 1 0,4 0-112,0-1 0,4 1 26,-5-1-220,6 1 0,-6-1 38,5 1-388,-6 5 279,3-4-274,0 8-206,-4-8 500,5 9 0,-6-5 179,0 2 0,5-3 0,1-4 0</inkml:trace>
  <inkml:trace contextRef="#ctx0" brushRef="#br1" timeOffset="12">20009 9388 9728,'-7'0'-1245,"-1"0"624,1 0 666,-5 0 0,4 1 96,1 3 359,4-3-96,-7 9-109,9-3 1,-4 4 7,5 1 1,0-5 259,0 1-289,0-1 1,1 5-28,3-1 1,-2-3 54,6 0-209,-5-1 0,7 5-57,-3-1 0,0-1-68,0-2 1,-3 2 20,4-2 1,-2 2-16,2 1 0,1 2 24,-6 2 0,5-1 111,-4 5 0,5-4-11,-2 4 1,2 0 111,-1 4 0,2-4-53,-2 0 1,2 0-10,1 4 0,1 0 19,-1 0 0,2 0-8,2-1 1,-2 1-69,2 0 0,1-4-31,0 0 0,0 0-10,-1 4 0,2 0-35,2 0 1,-1-4 36,-3 0 0,-3 0 25,4 4 0,0 0-22,-1-1 0,1 1 46,-5 0 0,1 1-53,-1 3 0,4-3 54,0 3 1,2-3-29,-2-1 1,2 1-16,2 2 0,2 2-4,-2 3 0,2 2-51,-2-3 0,3-1 22,1 2 0,0-1-48,4 5 0,-2 0 14,2 3 0,-2-1-33,6 5 0,-2-4-164,1 4 0,-1-5 153,-2 1 1,-2-2 5,6 2 0,-4-3-16,3-1 1,-5 0-77,2-3 0,2 2 99,2 1 1,-2 0-282,1 0 0,0 1 140,0-1 1,3-4-137,-3 1 0,2-2 17,-1 2 1,-2-4-146,-3-4 0,-1 0 205,1 0 0,-3-1 30,-4-3 1,1-3-261,-4-4 1,-1-1 150,-4 0 1,1 1-130,-1-1 1,-3-3 129,-1-1 317,1 1 0,-2 3 0,-1 1 0</inkml:trace>
  <inkml:trace contextRef="#ctx0" brushRef="#br0" timeOffset="13">19838 9502 8438,'0'-6'-22,"0"-1"-866,0 4 249,0 1 809,0-3 0,1 5-100,3 0 1,-1 0-62,4 0 1,1 0-2,3 0 0,1 0 8,-1 0 0,1 0-4,-1 0 0,0 0-16,1 0 1,-1 4 158,1 0 0,-1 1-140,1-1 0,-5-3 250,1 3 1,-4 1-60,3-1 0,-3 3-53,4-3 1,-6 5 40,2-1 0,-3 2 20,-1 1 1,4 1-221,0-1 0,0 4 153,-4 1 1,3 4-204,1-1 0,4-1 91,-4 1 0,5 4-93,-2 3 1,3 2 26,2-1 1,-1 1 41,1 2 0,0 3 9,3-2 0,-2 3-5,2 4 0,-2-1-75,-1 5 0,3-4 84,0 4 1,0-1-58,-3 5 1,0 0-121,4-1 1,-3 1 127,7 0 1,-5 3 40,4 1 0,-1-1 1,1-3 1,2 3 47,-2 1 1,3 3 1,1-3 0,3-1 59,1-3 0,0 5-91,-5 2 0,5 3 165,0 1 0,3 0-380,-3 0 0,-11-28 0,1-1 260,0 1 1,0-1 0,0 2 0,0 0-62,2-1 1,0-1 0,0 2 0,-1 0-45,1-3 0,0-1 0,-1 1 1,1 1 45,2-2 1,0 1 0,-2 2 0,0 0-57,2-2 0,0 0 0,-2 2 0,0 0 43,2-2 1,0-1 0,0 2 0,1 0 2,2 0 0,1 1 1,1 2-1,-1 0 48,2 2 1,0-1 0,-2-1 0,0 0-53,-2 0 0,0-1 1,0 2-1,0 0 65,-1 0 0,1 0 0,2 1 0,0 0-27,-1 0 1,1-1 0,2 2 0,0-1 51,-3 0 0,1-1 1,1 1-1,-1 1-33,0 0 1,-1 1-1,0 0 1,-1 1 45,2-2 0,0 0 0,-2 2 1,1-1-279,-1-2 1,-1-1 0,1 2 0,0-1 230,0 2 1,0-1 0,1 2-1,1 0-34,0 1 0,0-1 0,0-2 0,-1 0 31,-1-1 0,0-1 1,-2-2-1,0-1-114,0 2 0,0-1 0,-1 1 0,0-1-176,1-1 0,0-1 0,-1 0 0,0-1-108,14 19 0,1-3-209,3-5 1,-2-1-1192,2-11 1738,-2-4 0,-1-7 0,3-7 0,4-4 0,2-3 0</inkml:trace>
  <inkml:trace contextRef="#ctx0" brushRef="#br0" timeOffset="14">20021 9651 8236,'-12'-18'-184,"2"-2"-276,3 4 1553,-4 1-131,10 4-809,-4 4 1,5 4 70,0 6 0,5 7-226,3 6 0,2 4 42,1-1 0,1 4-69,-1 4 0,2 3 114,2 8 1,-2 3-195,2 4 0,2 7-200,-2 5 1,-7-25 0,0 1 317,0 5 0,-1 0 0,0 5 1,-1 1-38,2 5 1,-1 1 0,0 2 0,-1 1-310,0 0 0,0 1 1,-1 1-1,1 0 358,0-2 1,-1 1 0,1 3 0,-1 0 28,-2-2 0,1 0 0,1 1 0,0 0 86,-1-3 1,0 0 0,-1 2 0,0 0-77,1 1 0,0 2 1,-1 0-1,1 1 50,2-2 0,0 0 0,-2 1 0,-1-1-49,1-3 0,0-1 1,0 0-1,0 0 0,1-1 1,1-1 0,0 4 0,0 1-27,-1-1 0,1 0 1,0 1-1,1 0 17,0-3 1,1 0 0,-2 2 0,1-1-25,0 3 1,1 1-1,-2 0 1,1 0 6,-2-1 1,1 1-1,0 1 1,-1 0-1,1-2 1,0 0-1,-1 0 1,0 1 11,-1 3 1,0 0-1,1 1 1,0 0-8,-1 1 0,-1 0 0,0-1 0,1 0-276,-1-2 1,1-2-1,0 0 1,0 0 289,1 1 1,1 0 0,0 0 0,0 0 12,-1-2 0,1 0 1,0-1-1,0-1-232,-1-6 1,1 1 0,1 0-1,1 0 227,0-2 0,-1-1 0,3 0 0,-1-1-28,-1-4 1,0-1 0,2 1 0,0-2 10,0-6 0,-1 0 0,0 1 1,0 0 385,10 26 0,0-3-639,4-8 0,-2-11-630,-2-12 1,3-5 1096,-3-2 1,-1-5-2544,1-8 2284,-5-2 0,-3 1 0,-6 0 0</inkml:trace>
  <inkml:trace contextRef="#ctx0" brushRef="#br0" timeOffset="15">19975 9525 8199,'-11'0'-82,"-1"0"0,1 0-123,-1 0 0,0 0 677,-4 0 0,3 6-61,-7 6 0,1 6-353,-3 8 0,-2 5-41,-3 7 1,0 4-125,-7 7 1,1 4-106,12-23 0,0 1 0,0 2 0,0 2 158,-1 0 1,-1 2 0,-2 1 0,-1 0-242,-1-2 0,0 0 1,-1 3-1,-1 1 254,-1 0 1,-1 0 0,-2 2 0,-1 0 31,-2 1 0,0 1 0,0 0 0,0-1 0,1-2 1,1 1 0,-1 1 0,0 1-31,-1 1 0,0 1 1,-2 0-1,-2-1 36,1 1 0,-1 0 1,-1-2-1,0-1-396,5 1 0,0 0 0,-3 0 0,1 1 407,0 2 0,-1 1 1,-3-2-1,-2 0-2,0 2 1,1 0 0,13-16 0,0 1-1,1-1 11,1 1 1,0 0-1,0 0 1,-1 2-1,1 0 1,-1 1 2,-1-1 1,-1 0 0,0 1-1,0 2 1,-1 0 0,0 0-14,0-1 1,1 0-1,-1 0 1,0 1-1,0 1 1,0-1-258,0-1 0,0 0 1,0 0-1,0 0 1,0 1-1,-1 0 253,-1 0 1,-1 0-1,1 0 1,-1 1 0,0 0-1,0 0 6,0-1 1,1 0 0,0 0 0,0 1 0,0 0 0,0 0-18,2-2 0,1-1 0,-1 1 0,-1 0 0,0-1 0,-1 0 30,0 1 0,-1 0 1,1 0-1,-1-1 0,0-1 1,1 1-91,2 0 0,0-1 1,1 1-1,-1 0 0,0-1 1,-1 1 99,2-3 1,-1 0 0,0 0 0,1 0 0,0 1 0,1 0 59,-2 0 0,0 0 0,0 1 0,1 0 0,0 0 0,1 0-61,-1 0 0,1-1 0,-1 0 0,2 1 0,0 0 0,0-1 15,-15 14 0,0-1 1,16-14-1,1 1 0,0-1 19,-1 1 1,0-2 0,0 1 0,0 1 0,0-1-1,0 1 1,-12 15 0,0 1 0,-1-2 1,1 0-29,3-2 1,2-1 0,-1 3-1,1 0 32,2-1 1,1 1-1,1-2 1,1 0 30,3-3 0,1-2 0,0-1 0,1-1 72,2-4 0,0-2 0,1 1 0,-1 0-97,0-2 1,0 0-1,3-1 1,1-2 715,-16 21 1,6-7-638,6-13 1,6-7 1866,1-8-1735,4-2 1402,0-7-1614,6-1 524,1-5-1049,5 0-513,5 0 240,1 0 1,2 0 254,-1 0 1,1-1-462,3-3 0,2-3 929,2-9 0,3-6 0,5-8 0</inkml:trace>
  <inkml:trace contextRef="#ctx0" brushRef="#br0" timeOffset="16">19621 9354 8148,'0'-23'190,"0"-4"86,0 1 0,0 3 53,0 4 1,0 5 500,0-2-642,0 9 1,-5 2-77,-3 5 1,-2 2-184,-1 6 0,-6 1 125,-2 10 0,-4 5-7,-3 6 0,-9 5-82,-6 3 1,16-16 0,0 0-316,-1 2 1,-1 2 0,-3 3-1,-1 1 269,-1 1 0,-1-1 0,-4 5 0,-2 0-13,-1 1 1,0 0 0,-3 3 0,-1 0-386,0-1 0,0 0-1,-4 3 1,0 2 475,14-14 0,-1 0 0,1 0 0,-2 1 0,1 0 1,-1 0 8,0 1 1,-1-1 0,0 1-1,0-2 1,1 1 0,0 0-7,0 0 1,1 0 0,-1 1 0,0-1-1,-1 0 1,1 0 19,-2 3 1,0 0-1,0 0 1,-2 0 0,0 0-1,0 0-17,0 1 0,-1 0 1,1 1-1,-1 0 1,0 1-1,1 1-331,-2-1 0,0 1 0,0 0 0,0 2 0,-1 1 1,0 0 359,-2 2 0,-1 0 0,0 0 0,-1 1 0,0 0 0,0 0 3,0 2 1,0-1-1,0 1 1,0-1-1,0 0 1,0 0-22,2-1 1,-1 0-1,0 0 1,-1 1-1,0 0 1,-1 0-2,12-10 1,0 0-1,0 1 1,0-1-1,-1 0 1,1 0 0,0-1-1,0 1-26,-11 9 0,0 0 0,0 0 0,0 1 0,-1-1 0,1 1 27,1-2 0,1-1 0,-1 1 1,-1 2-1,0-1 0,0 1 23,11-10 0,0 0 0,0 1 0,-1-1 1,0 0-1,-1 0 0,1 0 0,0 0-17,0-1 1,1 0 0,0 1 0,0-1 0,-1 1 0,1 0 0,-1 0 0,1 0 27,-11 10 1,0 0 0,0 1 0,12-10 0,-1 0 0,1 0 0,-1 0-11,0 0 1,0 0-1,-1 0 1,1 1 0,1-1-1,-1 1 1,0 0-1,1 0 55,-11 10 1,0-1-1,1 1 1,12-10-1,0 0 1,0 0-1,0 1-15,-10 10 0,0 0 1,0 0-1,-1-1 0,1 1 1,0 0-4,1 0 0,1 1 0,-1-2 0,0 0 0,-1-1 0,2 0-68,2-2 0,2 1 0,-1-2 0,0 1 0,1-1 0,0-1-156,2-1 0,1-1 0,0 0 0,1-1 0,1 0 0,0 0 195,0 0 0,0 1 0,0-1 0,2-2 0,0 0 0,0-1-60,2-1 1,0-1 0,1-1 0,-15 17 0,1-1 83,5-2 0,0-1 1,0 0-1,-1 0-2,3-1 0,0 0 0,3-2 0,0-2 104,2-3 1,1-1 0,2-1-1,1 1-121,4-5 1,0-1 0,1-3 0,1 0 888,-16 19 0,8-8-1034,4-11 0,1-2 998,7-10 1,5-3-1346,6-5 1389,-2-4-1533,4 2 0,-2-5 461,8 0 0,3-7-978,4-4 0,6-8 1103,2-11 0,7-11 0,3-11 0</inkml:trace>
  <inkml:trace contextRef="#ctx0" brushRef="#br0" timeOffset="17">19632 8943 8214,'-27'0'0,"2"-6"0,-8 5 416,3-3 1,-4 4 627,-4 4 1,2 9-507,-2 10 1,-3 5-214,0 6 1,-4 5-823,-1 3 1,23-19-1,0 0 519,-2 1 1,0 1 0,-3 3 0,-1 0-272,-3 2 0,-1 1 0,-3 3 0,-1-1 67,-3 2 1,0-1 0,-3 1-1,-1 0-291,-2 3 0,-3 0 0,14-12 0,0 0 0,-1 0 357,-2 1 1,0-1 0,-1 1 0,-1 2 0,-1 1 0,-1-1-330,1-1 0,-1 0 0,0 0 0,-3 1 0,0 1 1,-1 0 347,-2 0 0,0 0 1,-1 1-1,-3 2 1,-1 0-1,0 0 105,-1 0 1,1-1 0,0 2 0,11-8 0,-1 2 0,1-1 0,0 0 89,-11 7 0,0 0 0,-1 0 1,11-6-1,0 0 0,0-1 0,-1 1-240,1-1 1,-1 1 0,0-1 0,0 1 0,-1 2 0,-1 0 0,0 0 0,1 0 233,-1-1 0,0 0 1,1 1-1,-1 0 1,-1 1-1,1 0 1,-1 1-1,0-1-181,2-1 0,-1-1 0,1 1 0,-1-1 0,-2 2 0,0 0 0,0 0 0,0 1 120,-1 0 1,-1 0-1,1 1 1,-1-1-1,-1 1 1,0-1-1,0 1 1,0 0-25,1 0 1,1 0 0,0 1 0,-1-1 0,-2 0 0,1 0 0,-1 0 0,0 0-77,1-1 0,1 1 1,0-1-1,-1 0 0,0 1 1,-1 0-1,0 0 1,0 0 74,-2 1 1,0 1 0,0-1 0,-1 0 0,2 0 0,0 1-1,0-2 1,-1 1-91,0 0 0,0-1 0,-1 0 0,1 0 0,0 1 1,-1 0-1,1 0 0,0 0 63,1 0 1,0-1-1,-1 0 1,1 0 0,-2 1-1,0 0 1,0 0 0,0 0-12,11-6 1,0-1 0,0 1 0,0-1 0,0 0 0,-1 1 0,1-1 0,-1 0-1,1 0 1,0 0 153,-10 6 0,1 1 0,-1-1 0,1 0 0,0 1 0,-1 0 0,1 0 0,0 0-24,2-1 1,1 1 0,0-1 0,-1 0 0,0 0 0,0 0-1,0 0 1,0 0 4,0 1 0,-1-1 0,1 0 1,-1 1-1,1-1 0,1 2 0,-1-1 1,0 1-45,2-1 0,-1 2 0,1-1 1,-1 0-1,2 1 0,-1-1 1,1 1-1,1 0-19,0-1 0,2 0 0,-1 0 0,1 0 0,0 0 1,-1-1-1,1 0 0,1 1-3,0-1 1,0 0 0,0 0 0,1 1 0,-1-2 0,1 1 0,0-1 0,1 0 9,3-2 0,0-1 1,0 0-1,0 1 0,0-1 1,0 1-1,1-1 0,-1 0-28,-8 8 1,0-2 0,0 1 0,1 0-1,-1 0 1,1 1 24,1-2 0,0 1 1,2 0-1,1 0 1,1 0-1,1-1 66,2-1 0,2-1 1,-1 0-1,1-2 1,1 0-1,0-1-77,-14 12 0,2-2 1,3-1-1,1-1 245,4-3 0,2 0 0,3-2 0,2-2-262,6-5 1,2-1 0,-18 17 1513,16-12-2059,4-3 0,18-21 899,8 1 0,10-12-1862,17-7 1492,-1-11 0,9-2 0,-4-4 0</inkml:trace>
  <inkml:trace contextRef="#ctx0" brushRef="#br0" timeOffset="18">8840 12643 8092,'-23'-5'0,"5"4"1195,3-3 1,3 1-502,5-1 0,7 3 62,7-3 1,10-1-279,6 1 1,11-4 35,12 0 0,6-2-138,9-2 0,-29 7 0,2-1-284,3 0 1,2 1 0,-3 1 0,1 1 129,5 1 1,0 0 0,-2 0 0,0-1-65,4 1 1,0 0-1,-2 0 1,-1 1-70,3 0 1,0 2 0,-5-1 0,-1 0 28,1-1 0,-1 2 0,-5 0 0,0 1-420,27 2 1,-1 0 100,-2-4 0,-6 0-564,-6 0 0,-5 0 192,-10 0 0,-2 0-732,-5 0-873,0 0 912,-11 0 634,-1 0 1,-14 0 631,-5 0 0,-4 0 0,-11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1:16.107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12769 12472 8146,'-6'6'0,"0"4"0,-4-4 2237,2 6 1,2 1-904,2 2 0,3 8-506,-3 7 1,3 4-377,1 4 0,0 6-196,0 9 1,5 0-213,3 8 0,2-1 255,1 1 0,1 2-925,-7-29 0,1 1 1,5 28 95,1-2 1,-1-9-243,1-6 0,-1-10-131,0-5 1,-3-11-1960,0-1 944,-6-5 1388,8-7 1,-8-4-620,1-6 1149,-1-9 0,-2-11 0,0-6 0</inkml:trace>
  <inkml:trace contextRef="#ctx0" brushRef="#br0" timeOffset="1">12837 12609 7986,'0'-46'0,"0"4"0,0 0 0,-1 5 388,-3-1 0,1 7-32,-4 0 1,3 10 18,-4-2 0,1 5-45,-5 3 0,5 5 89,-1 10 0,1 5 115,-5 2 0,2 14-141,2 5 1,-2 10-122,3 2 1,-7 9-20,-2-2 1,0 7-799,1-2 1,2 3 82,-2-3 1,-2 3-476,2-3 1,0-2 468,3-6 468,1-8 0,1-2 0,2-8 0,4-6 0,3-7 0</inkml:trace>
  <inkml:trace contextRef="#ctx0" brushRef="#br0" timeOffset="2">12620 12506 7986,'0'-12'1328,"0"1"0,0 3 190,0 1 1,1 4-746,3-1 1,4 4 331,7 4 0,3 6-483,5 6 0,3 8 333,1-1 0,5 6-919,-2-3 0,-1 4-829,2-8 1,2 6-282,1-9 0,1 2-2920,-8-6 3904,0-2 1,1 3-1,1-4 1</inkml:trace>
  <inkml:trace contextRef="#ctx0" brushRef="#br0" timeOffset="3">12814 14550 7930,'0'-16'0,"0"3"367,0-2 0,0 2 1211,0 2-1191,0 4 1,-1-7-59,-3 3 1,2-2-111,-6 6 1,2-4-353,-2 4 0,-1-7 163,5-1 0,-5 3-446,2 5 0,-3 0 269,-2 0 1,1 2 31,-1 5 0,1 0 114,0 0 1,-5 5-44,1 2 1,-4 9 591,4 3 1,0 2-236,3 2 0,1 0 782,-1 0 0,-2-1-432,3 1 0,-3 0 396,6 0 1,3-4-257,2 0 1,1-1-38,2 1 0,0-3-336,0-4 1,5-1-156,3 1 1,6-1-259,1 0 0,5-3 135,-1 0 0,3-6-576,1 2 1,1 1 8,3-1 1,-3 0-298,2-4 1,-1 0 262,-3 0 0,5 1-160,0 3 0,-2-2 196,-6 6 0,-2 1-6,-6 6 0,-1-1 189,-2 5 0,-4 0-4,-8 4 1,-6 5 3,-6 2 1,-8 2 9,1-1 1,-3 2-521,-1-3 1,2-2-28,-6-1 1,10-8-198,-2-4 1,8-8 963,-1-3 0,4-13 0,0-3 0</inkml:trace>
  <inkml:trace contextRef="#ctx0" brushRef="#br0" timeOffset="4">13168 14504 7851,'-16'0'0,"3"-5"0,-3 4 2027,4-3 1,1 3-730,-1 1 0,1 0 616,-1 0-816,6 0 67,-4 0-1390,9 5 1,1 1 210,7 6 1,3-1-230,2 1 0,-1 3 244,1 0 0,-1 2 70,1-2 1,0 3 38,3 5 0,-3-2 201,-1-2 0,5 3-224,-5-3 0,3 1 92,-3-1 1,1-4-264,-1-7 0,4-3 250,1-5 0,4-1-750,-1-3 1,3-5 310,0-10 1,0 0-374,-3-8 1,1-1 86,-4 2 1,1 0-41,-5 7 1,0-1 293,-8 5 1,4 0 295,-4 3 35,-1 1-282,-3-1 512,-5 1 1,3 3-103,-6 1 0,6 3-25,-2-4 0,3 4-215,1-3-497,0 4 24,5-2 258,1 5 316,5 0 1,-3 5-116,0 3 0,-5 2 23,5 1 1,-4 1-56,4-1 1,-5 1-143,5-1 1,-4 1-5,3-1 0,1-3-141,3-1 0,-3-3 28,0 4 1,-1-6 128,5 2 1,-1-1 474,1 0 0,-1-1-233,0 1 1,1-1 184,-1-2 0,1-4-92,-1 0 1,0-4 381,1 5 1,-1-6-105,1 1 1,-5-6 27,1-1 1,-2-2 55,2 2 1,2 1 20,-2-5 0,-2 5 164,2-1 0,-5 2-195,5 2 0,-4-4-303,3 0 1,0 3 89,0 4 0,4 5-224,-4-5 0,3 6-197,2-2 1,0 2-236,4 2 0,-7 6 185,2 1 0,0 5-247,1 3 0,2-1-6,-7 5 0,-2-1 126,-1 1 1,1 1-987,-1-5 930,0 5 0,-3-8-1785,3-1 1595,-3-4 0,4-18 632,-5-4 0,0-15 0,0-6 0</inkml:trace>
  <inkml:trace contextRef="#ctx0" brushRef="#br0" timeOffset="5">13899 14002 7851,'-11'-11'470,"1"-1"966,2 1 1374,-2 4-2074,9 2 1,-4 7-335,5 1 0,5 4-1413,2 4 0,5 1 336,3-1 675,-2-5 0,3 10 0,-5-4 0</inkml:trace>
  <inkml:trace contextRef="#ctx0" brushRef="#br0" timeOffset="6">14504 13854 7851,'0'-23'0,"0"4"0,0 0 0,0 8 0,0 0 139,-5 7 0,0 0 2078,-2 8 0,-3 8-768,2 7 0,2 4-154,-2 3 0,5 3-803,0 6 1,1 4-143,2 3 0,0 2-578,0 2 1,0 0 205,0-1 1,5 5-1018,3-1 1,2-3 797,2-4 1,0-7-858,4 0 0,-4-7-139,3-9 0,-1-8-103,2-7 1,-5-4 629,1-4 1,-2-4-622,-7-7 1331,6-3 0,-7-10 0,3-1 0</inkml:trace>
  <inkml:trace contextRef="#ctx0" brushRef="#br0" timeOffset="7">14345 14173 7851,'-28'0'0,"2"2"1348,-4 1 1,10 2 146,1 3 568,5 2-1521,2-9 0,11 5-310,5-6 0,10-2 6,5-2 0,6-6-740,2-5 0,4-4-256,0 4 0,-2-4-592,2 4 1,2-1 159,1 5 0,3 0-298,-7-1 1488,-2 6 0,5-4 0,-4 3 0</inkml:trace>
  <inkml:trace contextRef="#ctx0" brushRef="#br0" timeOffset="8">14916 14048 7851,'-17'-7'416,"-1"-3"0,-1 8-357,0-6 1,2 4 938,-2-3 1,-2 4-346,6-1 0,-4-1-165,4 1 1,-2 1 45,2 3 1,4 5-169,-1 2 0,1 3 102,3 2 1,2 4-99,-2 3 1,6 2 17,-2-2 0,3 2-124,1-2 0,0 3-237,0 1 0,3-2-234,1-2 0,5-2 222,-1-6 1,3 1-871,4-1 1,-1-5 437,5-2 1,2-5-284,5-7 1,0-2 192,4-13 0,-3 2-507,3-10 1,-1-4 26,2-7 1,-2-4 38,-2-3 0,-4-5 444,-12 24 0,0 0 0,7-29 504,-6-2 0,-2 0 0,-3 2 0,-3-1 0,-3-1 0</inkml:trace>
  <inkml:trace contextRef="#ctx0" brushRef="#br0" timeOffset="9">15064 13408 7851,'-11'-18'0,"4"2"2320,-3 4-1645,4 1 0,0 6 765,2 5 1,2 6-705,2 9 0,0 8 584,0 8 0,0 7-660,0 4 1,4 6-429,0 1 1,5 6-305,-1-2 0,2 4 297,1 4 0,1-6-240,-1 2 0,0-9 103,1-2 1,-1-7-387,1-8 0,-5-8 90,1-8-637,-6-8 1,7-7 350,-5-7 1,5-8-411,-1-5 1,-2-6 246,2-5 0,-1-5 382,5-2 0,-1 1 187,0 6 0,-3 3-91,0 6 1,-5 1 825,5 6 1,-4 1-299,4 10 1034,-6 0 1,4 4-562,-2 0 1,-1 5 1293,4 3 0,-3 4-680,4 3 1,-1-3-217,5 4 1,-1-4-1221,1 0 0,-1 3 0,0 0 0,1 0 0,-1-3 0,1 1-28,-1 2 1,2-1-2315,2 5 0,-2-5 410,2 1 1932,-2 3 0,-2-6 0,1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02:02:49.657"/>
    </inkml:context>
    <inkml:brush xml:id="br0">
      <inkml:brushProperty name="height" value="0.053" units="cm"/>
      <inkml:brushProperty name="color" value="#FF0000"/>
    </inkml:brush>
  </inkml:definitions>
  <inkml:trace contextRef="#ctx0" brushRef="#br0">9788 5650 7853,'0'-23'-989,"0"0"1,0 0 2637,0 5 0,-2 1 0,-2 0 1493,-2 0-1143,-7 7-1310,11 3 1,-6 8-346,8 5 1,0 11-134,0 12 1,2 11-113,4 6 0,-2 6 66,7 5 1,-5 3 46,6 3 0,-9 4 26,3-4 0,-2 2-184,2-2 0,-4 2-47,3-7 0,3-7-53,-2-5 1,7-9-29,-1-3 1,-3-15 127,3-13 1,1-8-225,10-9 0,-2-12 75,8-23 1,-6-4-419,6-19 0,-3 2 60,3-13 0,2 3 138,-8 2 0,0 3 91,-6 14 0,-8 1 204,-3 5 0,-4 10 624,-2 8-407,0 7 1165,0 17-993,-8 3 1,7 9 206,-5 3 1,10 11 11,1 7 1,9 7-123,-3-1 1,5 5-39,1 7 0,0 3 10,0 7 0,1 1-98,-1 0 1,-6 5-116,1 0 1,-1 8 312,6-1 1,1-5-139,-1-2 1,0-11 2,0-5 1,3-7-120,2-5 1,5-12-240,8-11 0,-1-8-45,1-10 0,1-11 0,4-23 0,-1-2-428,7-15 0,-8-6-60,2-5 0,-4-10-2026,-1-3 1,-1 7 1203,1-6 1,-6 17-1031,-1 0 0,-5 12 1218,6-1 1,-14 20-2250,2 9 3371,-11 8 0,2 6 0,-8 4 0,0 3 0</inkml:trace>
  <inkml:trace contextRef="#ctx0" brushRef="#br0" timeOffset="1">11563 5615 7853,'-23'-11'1617,"0"-1"0,0 8 0,6-1 2088,-1 3-2653,9 2 991,1 0-1593,23 0 1,5 0-239,14 0 0,0 0-968,1 0 0,7 0 559,4 0 0,-2 0-1309,2 0 1,-8 0 794,2 0 1,3 5-1398,-3 1 1,-2 6 1104,-9-7 1,-6 9-464,-12-3 1466,-3-3 0,-8 15 0,0-4 0</inkml:trace>
  <inkml:trace contextRef="#ctx0" brushRef="#br0" timeOffset="2">11614 5822 7853,'-42'17'-1312,"8"-2"984,-1-3 1,9 1 5619,8-7-3468,9 0 1,3-6-300,12 0 0,5 0 285,12 0 1,0 2-938,12 3 0,-5-3-763,10 4 1,-1-4 10,1-2 0,-2 0-1462,8 0 0,-2 2-262,2 4 0,2-5-1128,-8 5 1,8-4 2730,-2-2 0,4 0 0,2 0 0</inkml:trace>
  <inkml:trace contextRef="#ctx0" brushRef="#br0" timeOffset="3">12717 5632 7853,'-7'-11'0,"-5"-1"2577,-3 1-1802,5-6 1,4 5 0,12 3 0,8-1 1029,7 0 1,7 7-1054,13-3 0,3-2 118,7 2 1,9-1-366,3 1 0,12 4-228,5-4 0,6 5 60,6 1 0,2 0-954,3 0 0,-3 0 585,-8 0 1,-5 5-624,-1 1 1,-15 5-1380,-1-5 1,-9 0 1013,-3-6 1,-6 0-478,0 0 0,-8 0 1497,2 0 0,-3-6 0,-3 0 0,1 1 0</inkml:trace>
  <inkml:trace contextRef="#ctx0" brushRef="#br0" timeOffset="4">13562 6028 7853,'0'-17'473,"-2"-4"1,-2 2-1,-4 4 1430,-1-1 0,3 7-270,-6-3 1045,9 1-1298,-13-6-1203,14 7-87,-13 2 1,11 16-274,-7 4 0,1 5 224,-1 6 1,-10 5-288,3 13 0,-5-3 130,0 8 0,-3 6-53,-9 5 1,1 8-286,-1-2 0,-5-2-55,0 3 0,0-3 183,5 2 0,3 0 165,3-11 1,4-6-1399,8-18 562,7-3-10,2-15 0,10-6 144,4-16 0,9-9-150,8-19 0,2-4 604,-2-8 0,-4 1 409,4-1 0,-2-4 0,2 5 0,4 3 0</inkml:trace>
  <inkml:trace contextRef="#ctx0" brushRef="#br0" timeOffset="5">13217 6218 7853,'17'-44'0,"0"-4"831,1 8-310,-9 7-246,7 8 0,-13 8 1855,9 0-1402,-1 0 0,1 7 1226,-1 4 1,1-1-1008,5 1 1,0 0-12,1 6 1,-1 8-417,0 3 0,0 7-46,0 5 0,-5 3-115,-1 9 0,-1 7-361,1 4 0,-3 9-135,-8 3 0,0 7-165,0-2 1,0-4-682,0-1 0,0 1 455,0-1 0,0-1-1108,0-5 1,0-8 781,0-4 0,0-9 26,0-3 0,6-7-154,0 2-1426,-1-11 1466,-5-5 0,0-14-660,0-5 1602,-7-3 0,-11-10 0,-8-2 0</inkml:trace>
  <inkml:trace contextRef="#ctx0" brushRef="#br0" timeOffset="6">13251 6373 7853,'-17'-25'0,"-4"6"0,4-4 4809,3 4-3213,7 2 0,5 5-76,-4 1 1275,4 7-1829,10-11 0,1 13-2,9-4-1442,7-4 447,1 8 1,9-5-1090,-1 7-1185,1 0 1161,7 7 1,-4-3-1178,8 8 2321,0-1 0,13 6 0,3 1 0</inkml:trace>
  <inkml:trace contextRef="#ctx0" brushRef="#br0" timeOffset="7">13562 4289 7853,'-2'-17'553,"-4"-1"1,2 7 2296,-7-1-1870,-1 9 1,-3-3-27,3 12 1,-1 3-587,7 8 0,-7 8-157,1 4 1,3 4-153,-3 1 1,6 2 66,-5 5 0,0-3-73,-7 8 1,1 0 118,0 5 1,0 1-54,-1 0 1,7-3-41,-1-3 1,7 2 63,-7-8 1,8-5 181,-1-6 0,3-8 224,2 2-12,0-12 1,7-1-137,5-5 0,3-3 361,2 4 0,1-6-281,-1-6 1,8 2 107,3-7 1,-1 5-191,2-5 1,0 1-248,5-1 1,3-3 22,3 9 1,-6-7-112,1 6 0,-1-1-287,-5 1 1,-2 4 225,1-4-1163,-7 4 0,4 2-80,-7 0-918,-9 0 1,-1 2 1081,-8 4 1,0-2-3397,0 7 4472,0 1 0,0 5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fld id="{C7E9A20B-E167-2E4E-BE18-AA9F5BF5FBB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54" tIns="48580" rIns="97154" bIns="48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notes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4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8413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151473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netlivestats.com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4EF427-E3A8-D542-91D3-317F25033480}" type="slidenum"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30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hape 24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4" name="Shape 242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229115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25703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5822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155849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https://www.internetlivestats.com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96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5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46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75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/>
          <a:p>
            <a:r>
              <a:rPr lang="en-US">
                <a:ea typeface="ＭＳ Ｐゴシック" charset="0"/>
                <a:cs typeface="ＭＳ Ｐゴシック" charset="0"/>
              </a:rPr>
              <a:t>Row vs column</a:t>
            </a:r>
          </a:p>
        </p:txBody>
      </p:sp>
      <p:sp>
        <p:nvSpPr>
          <p:cNvPr id="106499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896610A-824C-E640-895C-51CF8E6845E5}" type="slidenum">
              <a:rPr lang="en-US" sz="1200" b="0">
                <a:latin typeface="Times New Roman" charset="0"/>
              </a:rPr>
              <a:pPr eaLnBrk="1" hangingPunct="1"/>
              <a:t>68</a:t>
            </a:fld>
            <a:endParaRPr lang="en-US" sz="12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895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3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20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80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77" name="Shape 9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439665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85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266769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1" name="Shape 5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773226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27" name="Shape 5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/>
              <a:t>DSLAM: Digital</a:t>
            </a:r>
            <a:r>
              <a:rPr lang="en-US" sz="2200" baseline="0" dirty="0"/>
              <a:t> Subscriber Line Access Multiplexer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723331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33" name="Shape 5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96700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078043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/>
              <a:t>CMTS: Cable</a:t>
            </a:r>
            <a:r>
              <a:rPr lang="en-US" sz="2200" baseline="0" dirty="0"/>
              <a:t> Modem Termination System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3057930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95" name="Shape 6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3769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727075"/>
            <a:ext cx="4781550" cy="3586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34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471040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84" name="Shape 7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518146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90" name="Shape 7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37624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96" name="Shape 7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607264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75" name="Shape 12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806803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06853736-755B-554A-9366-004E68471B24}" type="slidenum">
              <a:rPr lang="en-US" sz="1200" b="0">
                <a:latin typeface="Times New Roman" charset="0"/>
              </a:rPr>
              <a:pPr eaLnBrk="1" hangingPunct="1"/>
              <a:t>96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440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4C4FE38-6329-B04C-BCBE-FB1D65C42D43}" type="slidenum">
              <a:rPr lang="en-US" sz="1200" b="0">
                <a:latin typeface="Times New Roman" charset="0"/>
              </a:rPr>
              <a:pPr eaLnBrk="1" hangingPunct="1"/>
              <a:t>97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82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8BE3C76-D595-8D46-A91B-86F5BF7B1C89}" type="slidenum">
              <a:rPr lang="en-US" sz="1200" b="0">
                <a:latin typeface="Times New Roman" charset="0"/>
              </a:rPr>
              <a:pPr eaLnBrk="1" hangingPunct="1"/>
              <a:t>98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952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0558521-12D8-B245-8229-7FDFF185F9C1}" type="slidenum">
              <a:rPr lang="en-US" sz="1200" b="0">
                <a:latin typeface="Times New Roman" charset="0"/>
              </a:rPr>
              <a:pPr eaLnBrk="1" hangingPunct="1"/>
              <a:t>99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654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216304B0-336D-0845-BF35-1E49F82C2A99}" type="slidenum">
              <a:rPr lang="en-US" sz="1200" b="0">
                <a:latin typeface="Times New Roman" charset="0"/>
              </a:rPr>
              <a:pPr eaLnBrk="1" hangingPunct="1"/>
              <a:t>100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270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648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AB2A70AA-1ECE-264E-8176-899DBEDF86AA}" type="slidenum">
              <a:rPr lang="en-US" sz="1200" b="0">
                <a:latin typeface="Times New Roman" charset="0"/>
              </a:rPr>
              <a:pPr eaLnBrk="1" hangingPunct="1"/>
              <a:t>101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805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102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1836755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103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15171139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2A9210E-846A-734B-9296-5410C62C894F}" type="slidenum">
              <a:rPr lang="en-US" sz="1200" b="0">
                <a:latin typeface="Times New Roman" charset="0"/>
              </a:rPr>
              <a:pPr eaLnBrk="1" hangingPunct="1"/>
              <a:t>104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3726315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BE86E8E-9C73-A345-8861-F87B1D852876}" type="slidenum">
              <a:rPr lang="en-US" sz="1200" b="0">
                <a:latin typeface="Times New Roman" charset="0"/>
              </a:rPr>
              <a:pPr eaLnBrk="1" hangingPunct="1"/>
              <a:t>105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 dirty="0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34104782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CF55224C-F64D-7F42-B37C-56E1D94BD4EE}" type="slidenum">
              <a:rPr lang="en-US" sz="1200" b="0">
                <a:latin typeface="Times New Roman" charset="0"/>
              </a:rPr>
              <a:pPr eaLnBrk="1" hangingPunct="1"/>
              <a:t>106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421774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hape 40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Shape 41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77283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hape 6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Shape 62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129561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hape 10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890" name="Shape 103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177508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0985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hape 19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1986" name="Shape 193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96107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A6ABD5D-5C43-3B8B-4A47-61649E3D115D}"/>
              </a:ext>
            </a:extLst>
          </p:cNvPr>
          <p:cNvGrpSpPr/>
          <p:nvPr/>
        </p:nvGrpSpPr>
        <p:grpSpPr>
          <a:xfrm>
            <a:off x="-37202" y="-17808"/>
            <a:ext cx="9251052" cy="6875808"/>
            <a:chOff x="-37202" y="-17808"/>
            <a:chExt cx="9251052" cy="687580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2FDF3C8-2579-FE76-C255-8D388A2880AF}"/>
                </a:ext>
              </a:extLst>
            </p:cNvPr>
            <p:cNvGrpSpPr/>
            <p:nvPr/>
          </p:nvGrpSpPr>
          <p:grpSpPr>
            <a:xfrm>
              <a:off x="-37202" y="-17808"/>
              <a:ext cx="9244426" cy="1548158"/>
              <a:chOff x="-37202" y="-17808"/>
              <a:chExt cx="9244426" cy="154815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D509864-1F3D-8C50-E36A-348788167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0960" y="-11183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0E07DA5-2FB8-1986-62D0-9BB076465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7202" y="-17808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66DB696-4315-02EB-D756-79083474C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5111" y="-6350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6" name="Picture 5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0A6BFE68-C6E3-7A10-DCB8-5FD39DDBA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9824" y="-11183"/>
                <a:ext cx="787400" cy="9525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743C08E-B7FB-2D84-E28E-CC3A7E03C06F}"/>
                </a:ext>
              </a:extLst>
            </p:cNvPr>
            <p:cNvGrpSpPr/>
            <p:nvPr/>
          </p:nvGrpSpPr>
          <p:grpSpPr>
            <a:xfrm>
              <a:off x="-37202" y="769936"/>
              <a:ext cx="9251052" cy="6088064"/>
              <a:chOff x="-37202" y="769936"/>
              <a:chExt cx="9251052" cy="608806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BA3378A-AFC4-1653-B4E5-9C6B3D676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7525" y="803132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53205CB-0D4F-3284-FBBF-4BC351A30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0637" y="796507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72CAB5D-6617-2E21-A6CA-E328F087A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8163" y="2295524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AC10B77-A31F-38D5-8382-985CF6E44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" y="2288899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3D89739-FD09-01B4-E7B4-C701FC01D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7525" y="3832224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3D27228-5C6E-DC91-30A7-0AFAC1693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0637" y="3825599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5C2DA61-3005-968A-BDF3-075B1EEF4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1737" y="769936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6484D52-BFEA-C60D-525E-8A2E735CE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8800" y="5321300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EDF70D3-66A0-0672-CB97-8ED9B3505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5050" y="5321300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6A4AD92-9E85-875E-19B0-E18A6D7FB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1737" y="3810000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0FF33F9-2A42-D7B7-13B2-7D74E6EE8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5111" y="2295524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F948A23-E96A-3660-C39C-A546002B6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321300"/>
                <a:ext cx="3098800" cy="1536700"/>
              </a:xfrm>
              <a:prstGeom prst="rect">
                <a:avLst/>
              </a:prstGeom>
            </p:spPr>
          </p:pic>
          <p:pic>
            <p:nvPicPr>
              <p:cNvPr id="20" name="Picture 19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8B622CB2-32C0-5EFC-FFC0-B7C19B9D9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98" y="5981700"/>
                <a:ext cx="825500" cy="901700"/>
              </a:xfrm>
              <a:prstGeom prst="rect">
                <a:avLst/>
              </a:prstGeom>
            </p:spPr>
          </p:pic>
        </p:grpSp>
      </p:grpSp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96" charset="2"/>
              <a:buNone/>
              <a:defRPr/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844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20574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16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6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2133600" cy="58674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248400" cy="58674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78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title style</a:t>
            </a:r>
            <a:endParaRPr/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37584" indent="-401822">
              <a:spcBef>
                <a:spcPts val="1687"/>
              </a:spcBef>
              <a:buChar char="-"/>
              <a:defRPr sz="2500" i="1"/>
            </a:lvl2pPr>
            <a:lvl3pPr marL="1250112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3pPr>
            <a:lvl4pPr marL="1562640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4pPr>
            <a:lvl5pPr marL="1875168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076283-46FE-75A6-72E4-8CE13BC3D9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B11F8-0795-6902-0730-FC53F014C6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408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56800-6334-BE84-16B6-7402A699A2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93E6A-DFC3-F407-380A-65EE47A5BD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32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6FBCA-2034-049B-7243-88D60D4898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3DFD9-081B-E3C1-6BDB-F23B9D5426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4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8B70F-5298-827C-1F78-46F1790437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621DC-16FE-7694-2F83-79847B007A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49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A258BA9-ABEF-2D2D-F1E7-F2356DD503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6F0A74-64F4-300F-53EB-BC2B1B6CDC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7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5C166-3163-C0BB-0B5E-A60433A07D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18343-21BC-17F6-D79A-F8EF5B15B4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8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733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73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297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D9187BA-81F8-B3C4-BE54-802E5CB4AADB}"/>
              </a:ext>
            </a:extLst>
          </p:cNvPr>
          <p:cNvGrpSpPr/>
          <p:nvPr/>
        </p:nvGrpSpPr>
        <p:grpSpPr>
          <a:xfrm>
            <a:off x="-37202" y="769936"/>
            <a:ext cx="9251052" cy="6088064"/>
            <a:chOff x="-37202" y="769936"/>
            <a:chExt cx="9251052" cy="60880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C71FB7-FA16-2D27-CACE-D02A556CD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525" y="803132"/>
              <a:ext cx="3098800" cy="15367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861273-92E0-492B-CA3C-71BA2BBCF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7" y="796507"/>
              <a:ext cx="3098800" cy="15367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6201456-9595-A276-41A8-30205C2FE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163" y="2295524"/>
              <a:ext cx="3098800" cy="15367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482A01-0A49-6750-039E-5DF6F6D8C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88899"/>
              <a:ext cx="3098800" cy="15367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AB3331-87E4-5291-9B07-04FBF931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525" y="3832224"/>
              <a:ext cx="3098800" cy="15367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603EAB-DE9B-8605-F5EA-86EE04BB7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37" y="3825599"/>
              <a:ext cx="3098800" cy="153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BC458A-594C-2231-0980-29D3BCD49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1737" y="769936"/>
              <a:ext cx="3098800" cy="15367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605DDB-0D60-730A-9DC4-C473EFEB1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800" y="5321300"/>
              <a:ext cx="3098800" cy="1536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3E6929-9A7F-4C0B-5CAA-0969F1F1A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050" y="5321300"/>
              <a:ext cx="3098800" cy="1536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1D58DE-9738-3628-3BB8-CDE6E5015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1737" y="3810000"/>
              <a:ext cx="3098800" cy="1536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67987B-DB8A-1727-6CAC-CEB7FF1A9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111" y="2295524"/>
              <a:ext cx="3098800" cy="15367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D0A162-213F-2600-105C-FE0FC8A8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321300"/>
              <a:ext cx="3098800" cy="1536700"/>
            </a:xfrm>
            <a:prstGeom prst="rect">
              <a:avLst/>
            </a:prstGeom>
          </p:spPr>
        </p:pic>
        <p:pic>
          <p:nvPicPr>
            <p:cNvPr id="19" name="Picture 18" descr="Diagram, schematic&#10;&#10;Description automatically generated">
              <a:extLst>
                <a:ext uri="{FF2B5EF4-FFF2-40B4-BE49-F238E27FC236}">
                  <a16:creationId xmlns:a16="http://schemas.microsoft.com/office/drawing/2014/main" id="{DB469211-2D9E-AB17-3FC0-B7AEAAB2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8" y="5981700"/>
              <a:ext cx="825500" cy="9017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3F89B2-E890-6C43-5892-22AD02C50523}"/>
              </a:ext>
            </a:extLst>
          </p:cNvPr>
          <p:cNvGrpSpPr/>
          <p:nvPr/>
        </p:nvGrpSpPr>
        <p:grpSpPr>
          <a:xfrm>
            <a:off x="-37202" y="-17808"/>
            <a:ext cx="9244426" cy="1548158"/>
            <a:chOff x="-37202" y="-17808"/>
            <a:chExt cx="9244426" cy="154815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50C326B-E0CE-7E4B-AAB3-6C17E7E24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960" y="-11183"/>
              <a:ext cx="3098800" cy="15367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E40EC80-B3CD-B537-331F-0ADE24D7A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202" y="-17808"/>
              <a:ext cx="3098800" cy="15367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A493CE-633E-1F89-D9FA-C4320B1A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111" y="-6350"/>
              <a:ext cx="3098800" cy="1536700"/>
            </a:xfrm>
            <a:prstGeom prst="rect">
              <a:avLst/>
            </a:prstGeom>
          </p:spPr>
        </p:pic>
        <p:pic>
          <p:nvPicPr>
            <p:cNvPr id="22" name="Picture 21" descr="Diagram, schematic&#10;&#10;Description automatically generated">
              <a:extLst>
                <a:ext uri="{FF2B5EF4-FFF2-40B4-BE49-F238E27FC236}">
                  <a16:creationId xmlns:a16="http://schemas.microsoft.com/office/drawing/2014/main" id="{63BA936B-D5C9-23EF-D13E-28E80A17A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9824" y="-11183"/>
              <a:ext cx="787400" cy="952500"/>
            </a:xfrm>
            <a:prstGeom prst="rect">
              <a:avLst/>
            </a:prstGeom>
          </p:spPr>
        </p:pic>
      </p:grp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1371600"/>
            <a:ext cx="8305800" cy="0"/>
          </a:xfrm>
          <a:prstGeom prst="line">
            <a:avLst/>
          </a:prstGeom>
          <a:noFill/>
          <a:ln w="44450">
            <a:solidFill>
              <a:srgbClr val="FFCB05"/>
            </a:solidFill>
            <a:round/>
            <a:headEnd/>
            <a:tailEnd/>
          </a:ln>
          <a:effectLst>
            <a:outerShdw dist="53882" dir="2700000" algn="ctr" rotWithShape="0">
              <a:srgbClr val="D3A600"/>
            </a:outerShdw>
          </a:effectLst>
        </p:spPr>
        <p:txBody>
          <a:bodyPr wrap="none" anchor="ctr"/>
          <a:lstStyle/>
          <a:p>
            <a:pPr eaLnBrk="0" hangingPunct="0">
              <a:defRPr/>
            </a:pPr>
            <a:endParaRPr lang="en-US" sz="1200"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FC9C51-8850-8B4B-97BB-F12E7B15E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97EC8AD-C9B9-C2A9-BCD1-F1E8E706B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98365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280C2-1938-4849-A597-1B25F1D80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 b="0">
          <a:solidFill>
            <a:schemeClr val="tx1"/>
          </a:solidFill>
          <a:effectLst/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Ø"/>
        <a:defRPr sz="2800">
          <a:solidFill>
            <a:schemeClr val="accent2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q"/>
        <a:defRPr sz="2400">
          <a:solidFill>
            <a:schemeClr val="accent2"/>
          </a:solidFill>
          <a:latin typeface="+mn-lt"/>
          <a:ea typeface="ＭＳ Ｐゴシック" charset="-128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»"/>
        <a:defRPr sz="2400">
          <a:solidFill>
            <a:schemeClr val="accent2"/>
          </a:solidFill>
          <a:latin typeface="+mn-lt"/>
          <a:ea typeface="ＭＳ Ｐゴシック" charset="-128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n"/>
        <a:defRPr sz="1200">
          <a:solidFill>
            <a:schemeClr val="accent2"/>
          </a:solidFill>
          <a:latin typeface="+mn-lt"/>
          <a:ea typeface="ＭＳ Ｐゴシック" charset="-128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1200">
          <a:solidFill>
            <a:schemeClr val="accent2"/>
          </a:solidFill>
          <a:latin typeface="+mn-lt"/>
          <a:ea typeface="ＭＳ Ｐゴシック" charset="-128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personalpages.manchester.ac.uk/staff/m.dodge/cybergeography/atlas/historical.html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cuhk.edu.hk/fall2023/csci4430estr4120" TargetMode="External"/><Relationship Id="rId2" Type="http://schemas.openxmlformats.org/officeDocument/2006/relationships/hyperlink" Target="https://github.com/henryhxu/CSCI4430-ESTR4120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henryhxu.github.io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log/products/compute/announcing-cloud-tpu-v5e-and-a3-gpus-in-ga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s.manchester.ac.uk/staff/m.dodge/cybergeography/atlas/historical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8150" y="3733800"/>
            <a:ext cx="8248650" cy="1220647"/>
          </a:xfrm>
        </p:spPr>
        <p:txBody>
          <a:bodyPr/>
          <a:lstStyle/>
          <a:p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Hong</a:t>
            </a:r>
            <a:r>
              <a:rPr lang="zh-CN" alt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Xu,</a:t>
            </a:r>
            <a:r>
              <a:rPr lang="zh-CN" alt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Henry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CSE@CUHK,</a:t>
            </a:r>
            <a:r>
              <a:rPr lang="zh-CN" alt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2023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Material with thanks to</a:t>
            </a:r>
            <a:r>
              <a:rPr lang="zh-CN" alt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1800" i="1" dirty="0" err="1">
                <a:latin typeface="Arial" charset="0"/>
                <a:ea typeface="ＭＳ Ｐゴシック" charset="0"/>
                <a:cs typeface="ＭＳ Ｐゴシック" charset="0"/>
              </a:rPr>
              <a:t>Mosharaf</a:t>
            </a:r>
            <a:r>
              <a:rPr lang="zh-CN" alt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1800" i="1" dirty="0">
                <a:latin typeface="Arial" charset="0"/>
                <a:ea typeface="ＭＳ Ｐゴシック" charset="0"/>
                <a:cs typeface="ＭＳ Ｐゴシック" charset="0"/>
              </a:rPr>
              <a:t>Chowdhury,</a:t>
            </a:r>
            <a:r>
              <a:rPr lang="zh-CN" alt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Aditya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Akella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Sugih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Jamin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Philip Levis, Sylvia Ratnasamy, Peter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Steenkiste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and many other colleague</a:t>
            </a:r>
            <a:r>
              <a:rPr lang="en-US" altLang="zh-CN" sz="1800" i="1" dirty="0">
                <a:latin typeface="Arial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.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3858" y="1090432"/>
            <a:ext cx="9144000" cy="2286000"/>
          </a:xfrm>
        </p:spPr>
        <p:txBody>
          <a:bodyPr/>
          <a:lstStyle/>
          <a:p>
            <a:pPr algn="ctr"/>
            <a:r>
              <a:rPr lang="en-US" altLang="zh-CN" dirty="0">
                <a:effectLst/>
              </a:rPr>
              <a:t>CSCI4430</a:t>
            </a:r>
            <a:r>
              <a:rPr lang="zh-CN" altLang="en-US" b="1" dirty="0">
                <a:ea typeface="ＭＳ Ｐゴシック" charset="0"/>
              </a:rPr>
              <a:t> </a:t>
            </a:r>
            <a:r>
              <a:rPr lang="en-US" dirty="0"/>
              <a:t>Computer Networks</a:t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br>
              <a:rPr lang="en-US" sz="2400"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altLang="zh-CN" sz="3200" b="1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Lecture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1: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Intro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and</a:t>
            </a:r>
            <a:r>
              <a:rPr lang="zh-CN" altLang="en-US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Overview</a:t>
            </a:r>
            <a:endParaRPr lang="en-US" b="1" dirty="0">
              <a:effectLst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1969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1969,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2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33573-9112-774B-900B-A2D6F5ADF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095500"/>
            <a:ext cx="3239851" cy="419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2190023" cy="58477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MAC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distinguish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coordinate</a:t>
            </a:r>
            <a:r>
              <a:rPr lang="zh-CN" altLang="en-US" sz="2400" dirty="0"/>
              <a:t> </a:t>
            </a:r>
            <a:r>
              <a:rPr lang="en-US" altLang="zh-CN" sz="2400" dirty="0"/>
              <a:t>multiple</a:t>
            </a:r>
            <a:r>
              <a:rPr lang="zh-CN" altLang="en-US" sz="2400" dirty="0"/>
              <a:t> </a:t>
            </a:r>
            <a:r>
              <a:rPr lang="en-US" altLang="zh-CN" sz="2400" dirty="0"/>
              <a:t>nodes?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540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78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79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80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81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2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3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4" name="AutoShape 16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5" name="AutoShape 17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6" name="AutoShape 18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8" name="AutoShape 61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9" name="Line 70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90" name="Line 79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0191" name="Text Box 80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01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01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01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98" name="Rectangle 87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0199" name="Rectangle 88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02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2AB96-A564-7F44-9744-F22D68E264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29" name="AutoShape 53"/>
          <p:cNvSpPr>
            <a:spLocks/>
          </p:cNvSpPr>
          <p:nvPr/>
        </p:nvSpPr>
        <p:spPr bwMode="auto">
          <a:xfrm>
            <a:off x="1846263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30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429087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6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7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8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9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2230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1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2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3" name="AutoShape 17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4" name="AutoShape 18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5" name="AutoShape 19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6" name="AutoShape 53"/>
          <p:cNvSpPr>
            <a:spLocks/>
          </p:cNvSpPr>
          <p:nvPr/>
        </p:nvSpPr>
        <p:spPr bwMode="auto">
          <a:xfrm>
            <a:off x="1846263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2237" name="AutoShape 54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   </a:t>
            </a:r>
            <a:r>
              <a:rPr lang="en-US" sz="1617" dirty="0">
                <a:solidFill>
                  <a:srgbClr val="000000"/>
                </a:solidFill>
                <a:latin typeface="PMingLiU" charset="0"/>
              </a:rPr>
              <a:t>   </a:t>
            </a:r>
          </a:p>
        </p:txBody>
      </p:sp>
      <p:sp>
        <p:nvSpPr>
          <p:cNvPr id="52238" name="AutoShape 63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9" name="Line 72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40" name="Line 81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2241" name="Text Box 82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224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4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4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224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224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48" name="Rectangle 89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2249" name="Rectangle 90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225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B614A-51D9-6C40-A81A-A3F4EFCA0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31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2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32058051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6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4277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8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4" name="AutoShape 54"/>
          <p:cNvSpPr>
            <a:spLocks/>
          </p:cNvSpPr>
          <p:nvPr/>
        </p:nvSpPr>
        <p:spPr bwMode="auto">
          <a:xfrm>
            <a:off x="1842975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428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8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9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4290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4291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42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42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8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299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3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2026B-5B93-9D42-BE9A-670DFED732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33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4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5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26039123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6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4277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8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4" name="AutoShape 54"/>
          <p:cNvSpPr>
            <a:spLocks/>
          </p:cNvSpPr>
          <p:nvPr/>
        </p:nvSpPr>
        <p:spPr bwMode="auto">
          <a:xfrm>
            <a:off x="1842975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428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8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9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4290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4291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42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42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8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299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3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Why the delays?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71EDE-7518-914A-B520-F81FD96417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33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4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5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  <p:sp>
        <p:nvSpPr>
          <p:cNvPr id="2" name="Oval 1"/>
          <p:cNvSpPr/>
          <p:nvPr/>
        </p:nvSpPr>
        <p:spPr bwMode="auto">
          <a:xfrm>
            <a:off x="3520440" y="3223896"/>
            <a:ext cx="365760" cy="36576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257800" y="3429000"/>
            <a:ext cx="365760" cy="36576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988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6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7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8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 dirty="0">
              <a:solidFill>
                <a:srgbClr val="CCFFFF"/>
              </a:solidFill>
              <a:ea typeface="PMingLiU" charset="0"/>
              <a:cs typeface="PMingLiU" charset="0"/>
            </a:endParaRPr>
          </a:p>
        </p:txBody>
      </p:sp>
      <p:sp>
        <p:nvSpPr>
          <p:cNvPr id="5734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4" name="AutoShape 54"/>
          <p:cNvSpPr>
            <a:spLocks/>
          </p:cNvSpPr>
          <p:nvPr/>
        </p:nvSpPr>
        <p:spPr bwMode="auto">
          <a:xfrm>
            <a:off x="1828800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735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735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735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8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7359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7360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61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62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63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7364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736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6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7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7368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7369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1" name="AutoShape 13"/>
          <p:cNvSpPr>
            <a:spLocks noChangeArrowheads="1"/>
          </p:cNvSpPr>
          <p:nvPr/>
        </p:nvSpPr>
        <p:spPr bwMode="auto">
          <a:xfrm rot="5400000">
            <a:off x="4036219" y="2135981"/>
            <a:ext cx="1066800" cy="5176838"/>
          </a:xfrm>
          <a:prstGeom prst="parallelogram">
            <a:avLst>
              <a:gd name="adj" fmla="val 454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32" name="AutoShape 13"/>
          <p:cNvSpPr>
            <a:spLocks noChangeArrowheads="1"/>
          </p:cNvSpPr>
          <p:nvPr/>
        </p:nvSpPr>
        <p:spPr bwMode="auto">
          <a:xfrm rot="5400000">
            <a:off x="4188619" y="2669381"/>
            <a:ext cx="762000" cy="5176838"/>
          </a:xfrm>
          <a:prstGeom prst="parallelogram">
            <a:avLst>
              <a:gd name="adj" fmla="val 6207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57372" name="Line 15"/>
          <p:cNvSpPr>
            <a:spLocks noChangeShapeType="1"/>
          </p:cNvSpPr>
          <p:nvPr/>
        </p:nvSpPr>
        <p:spPr bwMode="auto">
          <a:xfrm>
            <a:off x="2005013" y="2787651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73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74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38089-7461-0842-8F1E-11EB898770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35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6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7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12777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5" grpId="0" animBg="1" advAuto="0"/>
      <p:bldP spid="36" grpId="0" animBg="1" advAuto="0"/>
      <p:bldP spid="37" grpId="0" animBg="1" advAuto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18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19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20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60421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2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3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4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5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6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7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1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2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3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60434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60435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6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37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38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60439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6044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4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42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0443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0444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D5F66-960E-2C4E-816E-FAE63E027E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003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6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7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8" name="AutoShape 13"/>
          <p:cNvSpPr>
            <a:spLocks noChangeArrowheads="1"/>
          </p:cNvSpPr>
          <p:nvPr/>
        </p:nvSpPr>
        <p:spPr bwMode="auto">
          <a:xfrm rot="5400000">
            <a:off x="4327526" y="1789113"/>
            <a:ext cx="541337" cy="5176838"/>
          </a:xfrm>
          <a:prstGeom prst="parallelogram">
            <a:avLst>
              <a:gd name="adj" fmla="val 71921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492" i="1" dirty="0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62469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0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1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2" name="AutoShape 17"/>
          <p:cNvSpPr>
            <a:spLocks noChangeArrowheads="1"/>
          </p:cNvSpPr>
          <p:nvPr/>
        </p:nvSpPr>
        <p:spPr bwMode="auto">
          <a:xfrm rot="16200000" flipH="1">
            <a:off x="4409282" y="24090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3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4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5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8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9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80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62481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62482" name="AutoShape 85"/>
          <p:cNvSpPr>
            <a:spLocks noChangeArrowheads="1"/>
          </p:cNvSpPr>
          <p:nvPr/>
        </p:nvSpPr>
        <p:spPr bwMode="auto">
          <a:xfrm rot="5400000">
            <a:off x="4341019" y="19835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406"/>
          </a:p>
        </p:txBody>
      </p:sp>
      <p:sp>
        <p:nvSpPr>
          <p:cNvPr id="62483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84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85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62486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6248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8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89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2490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2491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Timing in circuit switching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13939-1B17-E34F-93B7-B2C70442A5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398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345E-4072-FD4B-938F-698EF714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08CB4-3B30-E547-AFCD-0815C0F0BD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830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link:  BDP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Link bandwidth  </a:t>
            </a:r>
          </a:p>
          <a:p>
            <a:pPr lvl="1"/>
            <a:r>
              <a:rPr lang="en-US" sz="2000" dirty="0"/>
              <a:t>Number of bits sent/received per unit time (bits/sec or bps)</a:t>
            </a:r>
          </a:p>
          <a:p>
            <a:r>
              <a:rPr lang="en-US" sz="2400" dirty="0"/>
              <a:t>Propagation delay </a:t>
            </a:r>
          </a:p>
          <a:p>
            <a:pPr lvl="1"/>
            <a:r>
              <a:rPr lang="en-US" sz="2000" dirty="0"/>
              <a:t>Time for one bit to move through the link (seconds)</a:t>
            </a:r>
          </a:p>
          <a:p>
            <a:r>
              <a:rPr lang="en-US" sz="2400" dirty="0"/>
              <a:t>Bandwidth-Delay Product (BDP) </a:t>
            </a:r>
          </a:p>
          <a:p>
            <a:pPr lvl="1"/>
            <a:r>
              <a:rPr lang="en-US" sz="2000" dirty="0"/>
              <a:t>Number of bits “in flight” at any time</a:t>
            </a:r>
          </a:p>
          <a:p>
            <a:r>
              <a:rPr lang="en-US" sz="2400" dirty="0"/>
              <a:t>BDP = bandwidth × propagation delay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6EBF1-CEC8-7C40-BC9D-CBAD8CF06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7240592" y="1998663"/>
            <a:ext cx="422275" cy="69215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82888" y="1992313"/>
            <a:ext cx="4608512" cy="69215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632079" y="1998663"/>
            <a:ext cx="422275" cy="69215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047563" y="2139952"/>
            <a:ext cx="146703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bandwidth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2571750" y="1998663"/>
            <a:ext cx="95250" cy="692150"/>
          </a:xfrm>
          <a:prstGeom prst="leftBracket">
            <a:avLst>
              <a:gd name="adj" fmla="val 60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 rot="16200000">
            <a:off x="5084763" y="554041"/>
            <a:ext cx="192088" cy="4570413"/>
          </a:xfrm>
          <a:prstGeom prst="leftBracket">
            <a:avLst>
              <a:gd name="adj" fmla="val 1982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502266" y="2876551"/>
            <a:ext cx="2407999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Propagation delay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692784" y="2152270"/>
            <a:ext cx="240639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chemeClr val="accent3"/>
                </a:solidFill>
                <a:ea typeface="Arial" charset="0"/>
                <a:cs typeface="Arial" charset="0"/>
              </a:rPr>
              <a:t>delay x bandwidth</a:t>
            </a:r>
          </a:p>
        </p:txBody>
      </p:sp>
    </p:spTree>
    <p:extLst>
      <p:ext uri="{BB962C8B-B14F-4D97-AF65-F5344CB8AC3E}">
        <p14:creationId xmlns:p14="http://schemas.microsoft.com/office/powerpoint/2010/main" val="4121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BDP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Same city over a slow link: 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Bandwidth: ~100Mbps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Propagation delay: ~0.1msec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BDP: 10,000bits (1.25KBytes)</a:t>
            </a:r>
          </a:p>
          <a:p>
            <a:pPr marL="0" indent="0">
              <a:buNone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Cross-country over fast link: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Bandwidth: ~10Gbps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Propagation delay: ~10msec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BDP: 10</a:t>
            </a:r>
            <a:r>
              <a:rPr lang="en-US" baseline="30000" dirty="0">
                <a:latin typeface="Arial" charset="0"/>
                <a:ea typeface="Arial" charset="0"/>
                <a:cs typeface="Arial" charset="0"/>
              </a:rPr>
              <a:t>8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bits (12.5MBytes)</a:t>
            </a:r>
          </a:p>
          <a:p>
            <a:pPr lvl="1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5B758-A620-9541-9EB3-FD8321291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380BD-156B-D743-8943-577A83683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64" y="1725062"/>
            <a:ext cx="6799735" cy="4477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1971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2872902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Network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route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traffic</a:t>
            </a:r>
            <a:r>
              <a:rPr lang="zh-CN" altLang="en-US" sz="2400" dirty="0"/>
              <a:t> </a:t>
            </a:r>
            <a:r>
              <a:rPr lang="en-US" altLang="zh-CN" sz="2400" dirty="0"/>
              <a:t>across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network?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765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60BB5-72C6-BB40-9A4A-96DA8E68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3" y="1547873"/>
            <a:ext cx="6796558" cy="4572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1980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3145220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Transport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efficiently</a:t>
            </a:r>
            <a:r>
              <a:rPr lang="zh-CN" altLang="en-US" sz="2400" dirty="0"/>
              <a:t> </a:t>
            </a:r>
            <a:r>
              <a:rPr lang="en-US" altLang="zh-CN" sz="2400" dirty="0"/>
              <a:t>share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bandwidth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network?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895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927EE2-B0B7-BB4A-AC9F-E8331AD21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61" y="1867762"/>
            <a:ext cx="8549939" cy="4258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1CB66-5F30-5543-9D3D-C33C337CFD71}"/>
              </a:ext>
            </a:extLst>
          </p:cNvPr>
          <p:cNvSpPr txBox="1"/>
          <p:nvPr/>
        </p:nvSpPr>
        <p:spPr>
          <a:xfrm>
            <a:off x="5468949" y="4666054"/>
            <a:ext cx="3485249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Application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BB452-BEAC-2048-A673-3038067BBB6A}"/>
              </a:ext>
            </a:extLst>
          </p:cNvPr>
          <p:cNvSpPr txBox="1"/>
          <p:nvPr/>
        </p:nvSpPr>
        <p:spPr>
          <a:xfrm>
            <a:off x="4267201" y="3581400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online</a:t>
            </a:r>
            <a:r>
              <a:rPr lang="zh-CN" altLang="en-US" sz="2400" dirty="0"/>
              <a:t> </a:t>
            </a:r>
            <a:r>
              <a:rPr lang="en-US" altLang="zh-CN" sz="2400" dirty="0"/>
              <a:t>services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run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Internet?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932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layers;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</a:p>
          <a:p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(or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Internet)</a:t>
            </a:r>
            <a:r>
              <a:rPr lang="zh-CN" altLang="en-US" dirty="0"/>
              <a:t> </a:t>
            </a:r>
            <a:r>
              <a:rPr lang="en-US" altLang="zh-CN" dirty="0"/>
              <a:t>evolution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kinda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follows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bottom-up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/>
              <a:t>naturally</a:t>
            </a:r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top-down</a:t>
            </a:r>
            <a:r>
              <a:rPr lang="zh-CN" altLang="en-US" dirty="0"/>
              <a:t> </a:t>
            </a:r>
            <a:r>
              <a:rPr lang="en-US" altLang="zh-CN" dirty="0"/>
              <a:t>manner</a:t>
            </a:r>
          </a:p>
          <a:p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mind;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confusions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understood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remembering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discrepancy</a:t>
            </a:r>
          </a:p>
          <a:p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question: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what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happens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when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you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enter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 err="1">
                <a:solidFill>
                  <a:srgbClr val="0000FF"/>
                </a:solidFill>
              </a:rPr>
              <a:t>google.com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in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your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376594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CS</a:t>
            </a:r>
            <a:r>
              <a:rPr lang="zh-CN" altLang="en-US" dirty="0"/>
              <a:t> </a:t>
            </a:r>
            <a:r>
              <a:rPr lang="en-US" altLang="zh-CN" dirty="0"/>
              <a:t>fields</a:t>
            </a:r>
          </a:p>
          <a:p>
            <a:pPr lvl="1"/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unifying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</a:p>
          <a:p>
            <a:pPr lvl="1"/>
            <a:r>
              <a:rPr lang="en-US" altLang="zh-CN" dirty="0"/>
              <a:t>“just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protocols”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HTTP,</a:t>
            </a:r>
            <a:r>
              <a:rPr lang="zh-CN" altLang="en-US" dirty="0"/>
              <a:t> </a:t>
            </a:r>
            <a:r>
              <a:rPr lang="en-US" altLang="zh-CN" dirty="0"/>
              <a:t>IMAP,</a:t>
            </a:r>
            <a:r>
              <a:rPr lang="zh-CN" altLang="en-US" dirty="0"/>
              <a:t> </a:t>
            </a:r>
            <a:r>
              <a:rPr lang="en-US" altLang="zh-CN" dirty="0"/>
              <a:t>RTSP,</a:t>
            </a:r>
            <a:r>
              <a:rPr lang="zh-CN" altLang="en-US" dirty="0"/>
              <a:t> </a:t>
            </a:r>
            <a:r>
              <a:rPr lang="en-US" altLang="zh-CN" dirty="0"/>
              <a:t>DNS,</a:t>
            </a:r>
            <a:r>
              <a:rPr lang="zh-CN" altLang="en-US" dirty="0"/>
              <a:t> </a:t>
            </a:r>
            <a:r>
              <a:rPr lang="en-US" altLang="zh-CN" dirty="0"/>
              <a:t>TCP,</a:t>
            </a:r>
            <a:r>
              <a:rPr lang="zh-CN" altLang="en-US" dirty="0"/>
              <a:t> </a:t>
            </a:r>
            <a:r>
              <a:rPr lang="en-US" altLang="zh-CN" dirty="0"/>
              <a:t>UDP,</a:t>
            </a:r>
            <a:r>
              <a:rPr lang="zh-CN" altLang="en-US" dirty="0"/>
              <a:t> </a:t>
            </a:r>
            <a:r>
              <a:rPr lang="en-US" altLang="zh-CN" dirty="0"/>
              <a:t>IP,</a:t>
            </a:r>
            <a:r>
              <a:rPr lang="zh-CN" altLang="en-US" dirty="0"/>
              <a:t> </a:t>
            </a:r>
            <a:r>
              <a:rPr lang="en-US" altLang="zh-CN" dirty="0"/>
              <a:t>BGP,</a:t>
            </a:r>
            <a:r>
              <a:rPr lang="zh-CN" altLang="en-US" dirty="0"/>
              <a:t> </a:t>
            </a:r>
            <a:r>
              <a:rPr lang="en-US" altLang="zh-CN" dirty="0"/>
              <a:t>OSPF,</a:t>
            </a:r>
            <a:r>
              <a:rPr lang="zh-CN" altLang="en-US" dirty="0"/>
              <a:t> </a:t>
            </a:r>
            <a:r>
              <a:rPr lang="en-US" altLang="zh-CN" dirty="0"/>
              <a:t>ARP,</a:t>
            </a:r>
            <a:r>
              <a:rPr lang="zh-CN" altLang="en-US" dirty="0"/>
              <a:t> </a:t>
            </a:r>
            <a:r>
              <a:rPr lang="en-US" altLang="zh-CN" dirty="0"/>
              <a:t>DHCP,</a:t>
            </a:r>
            <a:r>
              <a:rPr lang="zh-CN" altLang="en-US" dirty="0"/>
              <a:t> </a:t>
            </a:r>
            <a:r>
              <a:rPr lang="en-US" altLang="zh-CN" dirty="0"/>
              <a:t>CSMA/CD,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There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is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no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right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or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wrong!</a:t>
            </a:r>
            <a:endParaRPr lang="en-HK" altLang="zh-CN" dirty="0"/>
          </a:p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design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philosophy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tradeoffs</a:t>
            </a:r>
            <a:r>
              <a:rPr lang="en-US" altLang="zh-CN" dirty="0">
                <a:solidFill>
                  <a:schemeClr val="accent6"/>
                </a:solidFill>
              </a:rPr>
              <a:t>,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more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than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anything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else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There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is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good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and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bad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design!</a:t>
            </a:r>
          </a:p>
        </p:txBody>
      </p:sp>
    </p:spTree>
    <p:extLst>
      <p:ext uri="{BB962C8B-B14F-4D97-AF65-F5344CB8AC3E}">
        <p14:creationId xmlns:p14="http://schemas.microsoft.com/office/powerpoint/2010/main" val="1567778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workload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en-US" dirty="0"/>
              <a:t> assignments</a:t>
            </a:r>
          </a:p>
          <a:p>
            <a:pPr lvl="1"/>
            <a:r>
              <a:rPr lang="en-US" dirty="0"/>
              <a:t>First one is an individual assignment</a:t>
            </a:r>
          </a:p>
          <a:p>
            <a:pPr lvl="1"/>
            <a:r>
              <a:rPr lang="en-US" dirty="0"/>
              <a:t>The rest are in groups of </a:t>
            </a:r>
            <a:r>
              <a:rPr lang="en-US" altLang="zh-CN" dirty="0"/>
              <a:t>2</a:t>
            </a:r>
          </a:p>
          <a:p>
            <a:pPr lvl="1"/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bonus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endParaRPr lang="en-US" dirty="0"/>
          </a:p>
          <a:p>
            <a:r>
              <a:rPr lang="en-US" altLang="zh-CN" dirty="0"/>
              <a:t>Quizzes</a:t>
            </a:r>
          </a:p>
          <a:p>
            <a:pPr lvl="1"/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tutorials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quiz</a:t>
            </a:r>
          </a:p>
          <a:p>
            <a:pPr lvl="1"/>
            <a:r>
              <a:rPr lang="en-US" altLang="zh-CN" dirty="0"/>
              <a:t>MC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calculation,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&lt;3min</a:t>
            </a:r>
          </a:p>
          <a:p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xam</a:t>
            </a:r>
          </a:p>
          <a:p>
            <a:pPr lvl="1"/>
            <a:r>
              <a:rPr lang="en-US" altLang="zh-CN" dirty="0"/>
              <a:t>TBD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BD255-9484-A542-A6C3-F47B75424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7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629666"/>
              </p:ext>
            </p:extLst>
          </p:nvPr>
        </p:nvGraphicFramePr>
        <p:xfrm>
          <a:off x="685800" y="1600200"/>
          <a:ext cx="7924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Allocation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1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2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20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3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20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Quizzes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chemeClr val="accent2"/>
                          </a:solidFill>
                        </a:rPr>
                        <a:t>40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00FF"/>
                          </a:solidFill>
                        </a:rPr>
                        <a:t>Bonus </a:t>
                      </a:r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in</a:t>
                      </a:r>
                      <a:r>
                        <a:rPr lang="zh-CN" altLang="en-US" sz="28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assignments</a:t>
                      </a:r>
                      <a:endParaRPr lang="en-US" sz="28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dirty="0">
                          <a:solidFill>
                            <a:srgbClr val="0000FF"/>
                          </a:solidFill>
                        </a:rPr>
                        <a:t>X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6187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A3049-0682-4544-BC5B-AAD77BDFB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3512C-1811-A545-AD5E-A11B96EA23EE}"/>
              </a:ext>
            </a:extLst>
          </p:cNvPr>
          <p:cNvSpPr/>
          <p:nvPr/>
        </p:nvSpPr>
        <p:spPr bwMode="auto">
          <a:xfrm>
            <a:off x="685800" y="5181600"/>
            <a:ext cx="7924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3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Assignment 1:</a:t>
            </a:r>
            <a:r>
              <a:rPr lang="en-US" dirty="0"/>
              <a:t> measure end-to-end throughput and delay of networks (i.e., simple speed test)</a:t>
            </a:r>
          </a:p>
          <a:p>
            <a:r>
              <a:rPr lang="en-US" dirty="0">
                <a:solidFill>
                  <a:srgbClr val="0000FF"/>
                </a:solidFill>
              </a:rPr>
              <a:t>Assignment 2:</a:t>
            </a:r>
            <a:r>
              <a:rPr lang="en-US" dirty="0"/>
              <a:t> video streaming from CDNs (i.e., simple Netflix)</a:t>
            </a:r>
          </a:p>
          <a:p>
            <a:r>
              <a:rPr lang="en-US" dirty="0">
                <a:solidFill>
                  <a:srgbClr val="0000FF"/>
                </a:solidFill>
              </a:rPr>
              <a:t>Assignment 3:</a:t>
            </a:r>
            <a:r>
              <a:rPr lang="en-US" dirty="0"/>
              <a:t> reliable transport (i.e., how to transfer data over an unreliable network)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All on (emulated) realistic networks using </a:t>
            </a:r>
            <a:r>
              <a:rPr lang="en-US" i="1" dirty="0">
                <a:solidFill>
                  <a:srgbClr val="0000FF"/>
                </a:solidFill>
              </a:rPr>
              <a:t>mininet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CB9BD-DAC7-2D44-BEEE-0AECB371EE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9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Piazza for all communication</a:t>
            </a:r>
          </a:p>
          <a:p>
            <a:pPr lvl="1"/>
            <a:r>
              <a:rPr lang="en-US" dirty="0"/>
              <a:t>Sign up if you haven’t already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“4430</a:t>
            </a:r>
            <a:r>
              <a:rPr lang="zh-CN" altLang="en-US" dirty="0"/>
              <a:t> </a:t>
            </a:r>
            <a:r>
              <a:rPr lang="en-US" altLang="zh-CN" dirty="0"/>
              <a:t>rocks!”</a:t>
            </a:r>
            <a:endParaRPr lang="en-US" dirty="0"/>
          </a:p>
          <a:p>
            <a:pPr lvl="1"/>
            <a:r>
              <a:rPr lang="en-US" altLang="zh-CN" dirty="0">
                <a:solidFill>
                  <a:srgbClr val="0000FF"/>
                </a:solidFill>
              </a:rPr>
              <a:t>Never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or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the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TA!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We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may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not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respond</a:t>
            </a:r>
            <a:endParaRPr lang="en-HK" altLang="zh-CN" dirty="0">
              <a:solidFill>
                <a:srgbClr val="0000FF"/>
              </a:solidFill>
            </a:endParaRPr>
          </a:p>
          <a:p>
            <a:pPr lvl="2"/>
            <a:r>
              <a:rPr lang="en-US" altLang="zh-CN" dirty="0">
                <a:solidFill>
                  <a:srgbClr val="0000FF"/>
                </a:solidFill>
              </a:rPr>
              <a:t>Use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private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messages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for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private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matters</a:t>
            </a:r>
          </a:p>
          <a:p>
            <a:pPr lvl="2"/>
            <a:r>
              <a:rPr lang="en-US" altLang="zh-CN" dirty="0">
                <a:solidFill>
                  <a:srgbClr val="0000FF"/>
                </a:solidFill>
              </a:rPr>
              <a:t>Only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us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when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you’re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emailed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to</a:t>
            </a:r>
            <a:endParaRPr lang="en-US" dirty="0"/>
          </a:p>
          <a:p>
            <a:r>
              <a:rPr lang="en-US" dirty="0"/>
              <a:t>Assignment submission via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 err="1"/>
              <a:t>autograder</a:t>
            </a:r>
            <a:endParaRPr lang="en-US" dirty="0"/>
          </a:p>
          <a:p>
            <a:pPr lvl="1"/>
            <a:r>
              <a:rPr lang="en-US" dirty="0"/>
              <a:t>Start forming groups</a:t>
            </a:r>
          </a:p>
          <a:p>
            <a:pPr lvl="1"/>
            <a:r>
              <a:rPr lang="en-US" dirty="0"/>
              <a:t>Details will be sent out soon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8F79F-0619-B043-ACC9-9CEC2050D0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4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Class policies, logistics, and roadmap</a:t>
            </a:r>
          </a:p>
          <a:p>
            <a:r>
              <a:rPr lang="en-US" dirty="0"/>
              <a:t>Overview of the basics</a:t>
            </a:r>
          </a:p>
          <a:p>
            <a:pPr lvl="1"/>
            <a:r>
              <a:rPr lang="en-US" dirty="0"/>
              <a:t>How is the network shared?</a:t>
            </a:r>
          </a:p>
          <a:p>
            <a:pPr lvl="1"/>
            <a:r>
              <a:rPr lang="en-US" dirty="0"/>
              <a:t>How do we evaluate a network?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 is a network made of?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A7110-46C5-944A-8204-D403F69077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4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olicie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</a:t>
            </a:r>
            <a:r>
              <a:rPr lang="en-US" altLang="zh-CN" dirty="0"/>
              <a:t>s</a:t>
            </a:r>
            <a:r>
              <a:rPr lang="en-US" dirty="0"/>
              <a:t> </a:t>
            </a:r>
            <a:r>
              <a:rPr lang="en-US" altLang="zh-CN" dirty="0"/>
              <a:t>o</a:t>
            </a:r>
            <a:r>
              <a:rPr lang="en-US" dirty="0"/>
              <a:t>n the course webpage</a:t>
            </a:r>
          </a:p>
          <a:p>
            <a:r>
              <a:rPr lang="en-US" altLang="x-none" dirty="0">
                <a:solidFill>
                  <a:srgbClr val="0000FF"/>
                </a:solidFill>
              </a:rPr>
              <a:t>Don’t cheat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B26BA-B3EC-8F45-97DD-C377E5E69B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Internet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1E91D-47BF-674E-A595-2F109B0393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781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32" name="Shape 32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33"/>
          <p:cNvSpPr>
            <a:spLocks noChangeArrowheads="1"/>
          </p:cNvSpPr>
          <p:nvPr/>
        </p:nvSpPr>
        <p:spPr bwMode="auto">
          <a:xfrm>
            <a:off x="1803400" y="6126162"/>
            <a:ext cx="29210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Windows PC</a:t>
            </a:r>
          </a:p>
        </p:txBody>
      </p:sp>
      <p:sp>
        <p:nvSpPr>
          <p:cNvPr id="34" name="Shape 34"/>
          <p:cNvSpPr>
            <a:spLocks noChangeArrowheads="1"/>
          </p:cNvSpPr>
          <p:nvPr/>
        </p:nvSpPr>
        <p:spPr bwMode="auto">
          <a:xfrm>
            <a:off x="1416050" y="5156200"/>
            <a:ext cx="20891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Linux server</a:t>
            </a:r>
          </a:p>
        </p:txBody>
      </p:sp>
      <p:sp>
        <p:nvSpPr>
          <p:cNvPr id="35" name="Shape 35"/>
          <p:cNvSpPr>
            <a:spLocks noChangeArrowheads="1"/>
          </p:cNvSpPr>
          <p:nvPr/>
        </p:nvSpPr>
        <p:spPr bwMode="auto">
          <a:xfrm>
            <a:off x="4819650" y="5164138"/>
            <a:ext cx="20891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MAC laptop</a:t>
            </a:r>
          </a:p>
        </p:txBody>
      </p:sp>
      <p:sp>
        <p:nvSpPr>
          <p:cNvPr id="36" name="Shape 36"/>
          <p:cNvSpPr>
            <a:spLocks noChangeArrowheads="1"/>
          </p:cNvSpPr>
          <p:nvPr/>
        </p:nvSpPr>
        <p:spPr bwMode="auto">
          <a:xfrm>
            <a:off x="4156075" y="1584325"/>
            <a:ext cx="232092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car navigator</a:t>
            </a:r>
          </a:p>
        </p:txBody>
      </p:sp>
      <p:sp>
        <p:nvSpPr>
          <p:cNvPr id="37" name="Shape 37"/>
          <p:cNvSpPr>
            <a:spLocks noChangeArrowheads="1"/>
          </p:cNvSpPr>
          <p:nvPr/>
        </p:nvSpPr>
        <p:spPr bwMode="auto">
          <a:xfrm>
            <a:off x="2328862" y="2414588"/>
            <a:ext cx="292893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sensor</a:t>
            </a:r>
            <a:endParaRPr lang="en-US" altLang="x-none" sz="2800" b="0" dirty="0">
              <a:solidFill>
                <a:schemeClr val="accent2"/>
              </a:solidFill>
              <a:latin typeface="Arial" charset="0"/>
              <a:sym typeface="Calibri" charset="0"/>
            </a:endParaRPr>
          </a:p>
        </p:txBody>
      </p:sp>
      <p:sp>
        <p:nvSpPr>
          <p:cNvPr id="38" name="Shape 38"/>
          <p:cNvSpPr>
            <a:spLocks noChangeArrowheads="1"/>
          </p:cNvSpPr>
          <p:nvPr/>
        </p:nvSpPr>
        <p:spPr bwMode="auto">
          <a:xfrm>
            <a:off x="5738813" y="3316288"/>
            <a:ext cx="20907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smartphone</a:t>
            </a:r>
          </a:p>
        </p:txBody>
      </p:sp>
      <p:sp>
        <p:nvSpPr>
          <p:cNvPr id="39" name="Shape 39"/>
          <p:cNvSpPr>
            <a:spLocks noChangeArrowheads="1"/>
          </p:cNvSpPr>
          <p:nvPr/>
        </p:nvSpPr>
        <p:spPr bwMode="auto">
          <a:xfrm>
            <a:off x="6477000" y="4521200"/>
            <a:ext cx="12858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tablet</a:t>
            </a:r>
            <a:endParaRPr lang="en-US" altLang="x-none" sz="2800" b="0" dirty="0">
              <a:solidFill>
                <a:schemeClr val="accent2"/>
              </a:solidFill>
              <a:latin typeface="Arial" charset="0"/>
              <a:sym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consists of many end-systems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FCD0AB-F0B0-8C44-A110-2412E69632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4886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dvAuto="0"/>
      <p:bldP spid="34" grpId="0" advAuto="0"/>
      <p:bldP spid="35" grpId="0" advAuto="0"/>
      <p:bldP spid="36" grpId="0" advAuto="0"/>
      <p:bldP spid="37" grpId="0" advAuto="0"/>
      <p:bldP spid="38" grpId="0" advAuto="0"/>
      <p:bldP spid="39" grpId="0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6" name="Shape 46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4" name="Shape 54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4830" name="Shape 56"/>
          <p:cNvSpPr>
            <a:spLocks noChangeArrowheads="1"/>
          </p:cNvSpPr>
          <p:nvPr/>
        </p:nvSpPr>
        <p:spPr bwMode="auto">
          <a:xfrm>
            <a:off x="5683250" y="3639940"/>
            <a:ext cx="1139732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57" name="Shape 57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by </a:t>
            </a:r>
            <a:r>
              <a:rPr lang="en-US" altLang="zh-CN" dirty="0"/>
              <a:t>switches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B10F43-5EF9-3B4E-8C66-06B7D0906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27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ChangeArrowheads="1"/>
          </p:cNvSpPr>
          <p:nvPr/>
        </p:nvSpPr>
        <p:spPr bwMode="auto">
          <a:xfrm>
            <a:off x="1970088" y="2343150"/>
            <a:ext cx="18399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lines</a:t>
            </a:r>
          </a:p>
        </p:txBody>
      </p:sp>
      <p:sp>
        <p:nvSpPr>
          <p:cNvPr id="36866" name="Shape 65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67" name="Shape 66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68" name="Shape 67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0" name="Shape 69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1" name="Shape 70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2" name="Shape 71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2" name="Shape 72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76" name="Shape 75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7" name="Shape 76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7" name="Shape 77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0" name="Shape 79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" name="Shape 80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2" name="Shape 81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83" name="Shape 82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3" name="Shape 83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6" name="Shape 85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6" name="Shape 86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9" name="Shape 89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0" name="Shape 90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1" name="Shape 91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95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95" name="Shape 95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9" name="Shape 99"/>
          <p:cNvSpPr>
            <a:spLocks noChangeArrowheads="1"/>
          </p:cNvSpPr>
          <p:nvPr/>
        </p:nvSpPr>
        <p:spPr bwMode="auto">
          <a:xfrm>
            <a:off x="4030663" y="3860800"/>
            <a:ext cx="9493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fibers</a:t>
            </a:r>
          </a:p>
        </p:txBody>
      </p:sp>
      <p:sp>
        <p:nvSpPr>
          <p:cNvPr id="100" name="Shape 100"/>
          <p:cNvSpPr>
            <a:spLocks noChangeArrowheads="1"/>
          </p:cNvSpPr>
          <p:nvPr/>
        </p:nvSpPr>
        <p:spPr bwMode="auto">
          <a:xfrm>
            <a:off x="685800" y="4648200"/>
            <a:ext cx="19018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cable TV lines</a:t>
            </a:r>
          </a:p>
        </p:txBody>
      </p:sp>
      <p:sp>
        <p:nvSpPr>
          <p:cNvPr id="101" name="Shape 101"/>
          <p:cNvSpPr>
            <a:spLocks noChangeArrowheads="1"/>
          </p:cNvSpPr>
          <p:nvPr/>
        </p:nvSpPr>
        <p:spPr bwMode="auto">
          <a:xfrm>
            <a:off x="6403975" y="4095750"/>
            <a:ext cx="19018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wireless links</a:t>
            </a:r>
          </a:p>
        </p:txBody>
      </p:sp>
      <p:sp>
        <p:nvSpPr>
          <p:cNvPr id="40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1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links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0D50BF-8369-CB44-A246-26312CAC03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9680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dvAuto="0"/>
      <p:bldP spid="89" grpId="0" animBg="1"/>
      <p:bldP spid="90" grpId="0" animBg="1"/>
      <p:bldP spid="91" grpId="0" animBg="1"/>
      <p:bldP spid="99" grpId="0" advAuto="0"/>
      <p:bldP spid="100" grpId="0" advAuto="0"/>
      <p:bldP spid="101" grpId="0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2" name="Shape 142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  <p:sp>
        <p:nvSpPr>
          <p:cNvPr id="143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  <p:sp>
        <p:nvSpPr>
          <p:cNvPr id="144" name="Shape 144"/>
          <p:cNvSpPr>
            <a:spLocks noChangeArrowheads="1"/>
          </p:cNvSpPr>
          <p:nvPr/>
        </p:nvSpPr>
        <p:spPr bwMode="auto">
          <a:xfrm>
            <a:off x="1103313" y="5135563"/>
            <a:ext cx="33416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cable company</a:t>
            </a:r>
          </a:p>
        </p:txBody>
      </p:sp>
      <p:sp>
        <p:nvSpPr>
          <p:cNvPr id="145" name="Shape 145"/>
          <p:cNvSpPr>
            <a:spLocks noChangeArrowheads="1"/>
          </p:cNvSpPr>
          <p:nvPr/>
        </p:nvSpPr>
        <p:spPr bwMode="auto">
          <a:xfrm>
            <a:off x="4371975" y="4618038"/>
            <a:ext cx="41624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university net</a:t>
            </a:r>
          </a:p>
        </p:txBody>
      </p:sp>
      <p:sp>
        <p:nvSpPr>
          <p:cNvPr id="43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4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5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by many parties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97CAE9-4B3F-AE41-A5F3-10A869A36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24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dvAuto="0"/>
      <p:bldP spid="143" grpId="0" advAuto="0"/>
      <p:bldP spid="144" grpId="0" advAuto="0"/>
      <p:bldP spid="145" grpId="0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64" name="Shape 152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5" name="Shape 153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6" name="Shape 154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8" name="Shape 156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9" name="Shape 157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70" name="Shape 158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9" name="Shape 159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74" name="Shape 162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75" name="Shape 163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4" name="Shape 164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78" name="Shape 166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7" name="Shape 167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0" name="Shape 168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81" name="Shape 169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0" name="Shape 170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4" name="Shape 172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3" name="Shape 173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8" name="Shape 176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89" name="Shape 177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90" name="Shape 178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92" name="Shape 180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chemeClr val="accent2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182" name="Shape 182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5" name="Shape 185"/>
          <p:cNvSpPr>
            <a:spLocks noChangeAspect="1"/>
          </p:cNvSpPr>
          <p:nvPr/>
        </p:nvSpPr>
        <p:spPr>
          <a:xfrm>
            <a:off x="914400" y="4175760"/>
            <a:ext cx="251927" cy="548640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6" name="Shape 186"/>
          <p:cNvSpPr>
            <a:spLocks noChangeArrowheads="1"/>
          </p:cNvSpPr>
          <p:nvPr/>
        </p:nvSpPr>
        <p:spPr bwMode="auto">
          <a:xfrm>
            <a:off x="171469" y="4648002"/>
            <a:ext cx="819131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data</a:t>
            </a:r>
            <a:endParaRPr lang="en-US" altLang="x-none" sz="3000" b="0" dirty="0">
              <a:solidFill>
                <a:srgbClr val="0000FF"/>
              </a:solidFill>
              <a:latin typeface="Arial" charset="0"/>
              <a:sym typeface="Calibri" charset="0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pic>
        <p:nvPicPr>
          <p:cNvPr id="188" name="Picture 187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0050" y="3552825"/>
            <a:ext cx="6135688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Shape 190"/>
          <p:cNvSpPr>
            <a:spLocks noChangeArrowheads="1"/>
          </p:cNvSpPr>
          <p:nvPr/>
        </p:nvSpPr>
        <p:spPr bwMode="auto">
          <a:xfrm>
            <a:off x="4149725" y="3960813"/>
            <a:ext cx="820738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path</a:t>
            </a:r>
          </a:p>
        </p:txBody>
      </p:sp>
      <p:sp>
        <p:nvSpPr>
          <p:cNvPr id="41002" name="Shape 191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  <p:sp>
        <p:nvSpPr>
          <p:cNvPr id="44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5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Transfers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0209D-A93C-B840-A05B-A38FAA4AA9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9629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7 C 0.07691 0.02199 0.15399 0.04421 0.2493 0.03796 C 0.34461 0.03194 0.48628 -0.00417 0.57135 -0.03796 C 0.65625 -0.07153 0.70729 -0.11806 0.75833 -0.16435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917" y="-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  <p:bldP spid="185" grpId="1" animBg="1"/>
      <p:bldP spid="186" grpId="0" advAuto="0"/>
      <p:bldP spid="188" grpId="0" advAuto="0"/>
      <p:bldP spid="190" grpId="0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federated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1702006"/>
          </a:xfrm>
        </p:spPr>
        <p:txBody>
          <a:bodyPr/>
          <a:lstStyle/>
          <a:p>
            <a:r>
              <a:rPr lang="en-US" dirty="0"/>
              <a:t>The Internet ties together different networks </a:t>
            </a:r>
            <a:r>
              <a:rPr lang="en-US" dirty="0">
                <a:solidFill>
                  <a:srgbClr val="0000FF"/>
                </a:solidFill>
              </a:rPr>
              <a:t>by the </a:t>
            </a:r>
            <a:r>
              <a:rPr lang="en-US" b="1" dirty="0">
                <a:solidFill>
                  <a:srgbClr val="0000FF"/>
                </a:solidFill>
              </a:rPr>
              <a:t>IP protocol</a:t>
            </a:r>
            <a:endParaRPr lang="en-US" dirty="0"/>
          </a:p>
          <a:p>
            <a:pPr lvl="1"/>
            <a:r>
              <a:rPr lang="en-US" i="1" dirty="0"/>
              <a:t>A common interface binds them all together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7C9A-0666-D249-883B-6F4CEA6618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2255458" y="3505200"/>
            <a:ext cx="4633085" cy="2743200"/>
            <a:chOff x="554038" y="1527175"/>
            <a:chExt cx="7947025" cy="4705350"/>
          </a:xfrm>
        </p:grpSpPr>
        <p:sp>
          <p:nvSpPr>
            <p:cNvPr id="35" name="Shape 105"/>
            <p:cNvSpPr/>
            <p:nvPr/>
          </p:nvSpPr>
          <p:spPr>
            <a:xfrm>
              <a:off x="5106988" y="3697288"/>
              <a:ext cx="2751137" cy="1606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Shape 106"/>
            <p:cNvSpPr/>
            <p:nvPr/>
          </p:nvSpPr>
          <p:spPr>
            <a:xfrm>
              <a:off x="2071688" y="1946275"/>
              <a:ext cx="3643312" cy="1901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" name="Shape 107"/>
            <p:cNvSpPr/>
            <p:nvPr/>
          </p:nvSpPr>
          <p:spPr>
            <a:xfrm>
              <a:off x="1098550" y="4241800"/>
              <a:ext cx="2820988" cy="1643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Shape 108"/>
            <p:cNvSpPr>
              <a:spLocks noChangeShapeType="1"/>
            </p:cNvSpPr>
            <p:nvPr/>
          </p:nvSpPr>
          <p:spPr bwMode="auto">
            <a:xfrm>
              <a:off x="3827463" y="1935163"/>
              <a:ext cx="315912" cy="1201737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Shape 109"/>
            <p:cNvSpPr>
              <a:spLocks noChangeShapeType="1"/>
            </p:cNvSpPr>
            <p:nvPr/>
          </p:nvSpPr>
          <p:spPr bwMode="auto">
            <a:xfrm flipH="1" flipV="1">
              <a:off x="6262688" y="4391025"/>
              <a:ext cx="2073275" cy="8620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0" name="Shape 110"/>
            <p:cNvSpPr>
              <a:spLocks noChangeShapeType="1"/>
            </p:cNvSpPr>
            <p:nvPr/>
          </p:nvSpPr>
          <p:spPr bwMode="auto">
            <a:xfrm flipH="1">
              <a:off x="701675" y="4911725"/>
              <a:ext cx="2286000" cy="11699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1" name="Shape 112"/>
            <p:cNvSpPr>
              <a:spLocks noChangeShapeType="1"/>
            </p:cNvSpPr>
            <p:nvPr/>
          </p:nvSpPr>
          <p:spPr bwMode="auto">
            <a:xfrm>
              <a:off x="2041525" y="2679700"/>
              <a:ext cx="20097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2" name="Shape 113"/>
            <p:cNvSpPr>
              <a:spLocks noChangeShapeType="1"/>
            </p:cNvSpPr>
            <p:nvPr/>
          </p:nvSpPr>
          <p:spPr bwMode="auto">
            <a:xfrm>
              <a:off x="1163638" y="4445000"/>
              <a:ext cx="18446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3" name="Shape 114"/>
            <p:cNvSpPr>
              <a:spLocks noChangeShapeType="1"/>
            </p:cNvSpPr>
            <p:nvPr/>
          </p:nvSpPr>
          <p:spPr bwMode="auto">
            <a:xfrm flipH="1">
              <a:off x="2403475" y="4911725"/>
              <a:ext cx="638175" cy="9794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4" name="Shape 115"/>
            <p:cNvSpPr/>
            <p:nvPr/>
          </p:nvSpPr>
          <p:spPr>
            <a:xfrm>
              <a:off x="1857375" y="2490788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" name="Shape 116"/>
            <p:cNvSpPr/>
            <p:nvPr/>
          </p:nvSpPr>
          <p:spPr>
            <a:xfrm>
              <a:off x="1009650" y="4259263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Shape 117"/>
            <p:cNvSpPr/>
            <p:nvPr/>
          </p:nvSpPr>
          <p:spPr>
            <a:xfrm>
              <a:off x="2197100" y="5749925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Shape 118"/>
            <p:cNvSpPr>
              <a:spLocks noChangeShapeType="1"/>
            </p:cNvSpPr>
            <p:nvPr/>
          </p:nvSpPr>
          <p:spPr bwMode="auto">
            <a:xfrm>
              <a:off x="2136775" y="1754188"/>
              <a:ext cx="1882775" cy="13081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8" name="Shape 119"/>
            <p:cNvSpPr>
              <a:spLocks noChangeShapeType="1"/>
            </p:cNvSpPr>
            <p:nvPr/>
          </p:nvSpPr>
          <p:spPr bwMode="auto">
            <a:xfrm>
              <a:off x="2795588" y="1860550"/>
              <a:ext cx="1255712" cy="11906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9" name="Shape 120"/>
            <p:cNvSpPr/>
            <p:nvPr/>
          </p:nvSpPr>
          <p:spPr>
            <a:xfrm>
              <a:off x="1955800" y="152717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" name="Shape 121"/>
            <p:cNvSpPr/>
            <p:nvPr/>
          </p:nvSpPr>
          <p:spPr>
            <a:xfrm>
              <a:off x="2616200" y="166052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Shape 122"/>
            <p:cNvSpPr>
              <a:spLocks noChangeShapeType="1"/>
            </p:cNvSpPr>
            <p:nvPr/>
          </p:nvSpPr>
          <p:spPr bwMode="auto">
            <a:xfrm flipV="1">
              <a:off x="1063625" y="4859338"/>
              <a:ext cx="1944688" cy="563562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2" name="Shape 123"/>
            <p:cNvSpPr/>
            <p:nvPr/>
          </p:nvSpPr>
          <p:spPr>
            <a:xfrm>
              <a:off x="90170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" name="Shape 124"/>
            <p:cNvSpPr>
              <a:spLocks noChangeShapeType="1"/>
            </p:cNvSpPr>
            <p:nvPr/>
          </p:nvSpPr>
          <p:spPr bwMode="auto">
            <a:xfrm flipH="1">
              <a:off x="6242050" y="3646488"/>
              <a:ext cx="1743075" cy="7334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4" name="Shape 125"/>
            <p:cNvSpPr>
              <a:spLocks noChangeShapeType="1"/>
            </p:cNvSpPr>
            <p:nvPr/>
          </p:nvSpPr>
          <p:spPr bwMode="auto">
            <a:xfrm>
              <a:off x="6305550" y="4433888"/>
              <a:ext cx="765175" cy="9779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5" name="Shape 126"/>
            <p:cNvSpPr/>
            <p:nvPr/>
          </p:nvSpPr>
          <p:spPr>
            <a:xfrm>
              <a:off x="7821613" y="3455988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6" name="Shape 127"/>
            <p:cNvSpPr/>
            <p:nvPr/>
          </p:nvSpPr>
          <p:spPr>
            <a:xfrm>
              <a:off x="690245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Shape 128"/>
            <p:cNvSpPr>
              <a:spLocks noChangeShapeType="1"/>
            </p:cNvSpPr>
            <p:nvPr/>
          </p:nvSpPr>
          <p:spPr bwMode="auto">
            <a:xfrm flipH="1" flipV="1">
              <a:off x="6305550" y="4359275"/>
              <a:ext cx="1668463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8" name="Shape 129"/>
            <p:cNvSpPr/>
            <p:nvPr/>
          </p:nvSpPr>
          <p:spPr>
            <a:xfrm>
              <a:off x="7821613" y="4633913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Shape 130"/>
            <p:cNvSpPr/>
            <p:nvPr/>
          </p:nvSpPr>
          <p:spPr>
            <a:xfrm>
              <a:off x="554038" y="58753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Shape 131"/>
            <p:cNvSpPr/>
            <p:nvPr/>
          </p:nvSpPr>
          <p:spPr>
            <a:xfrm>
              <a:off x="8143875" y="5054600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Shape 132"/>
            <p:cNvSpPr>
              <a:spLocks noChangeShapeType="1"/>
            </p:cNvSpPr>
            <p:nvPr/>
          </p:nvSpPr>
          <p:spPr bwMode="auto">
            <a:xfrm>
              <a:off x="4040188" y="3114675"/>
              <a:ext cx="2254250" cy="12763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2" name="Shape 133"/>
            <p:cNvSpPr>
              <a:spLocks noChangeShapeType="1"/>
            </p:cNvSpPr>
            <p:nvPr/>
          </p:nvSpPr>
          <p:spPr bwMode="auto">
            <a:xfrm flipH="1">
              <a:off x="3051175" y="3114675"/>
              <a:ext cx="1052513" cy="17129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3" name="Shape 134"/>
            <p:cNvSpPr>
              <a:spLocks noChangeShapeType="1"/>
            </p:cNvSpPr>
            <p:nvPr/>
          </p:nvSpPr>
          <p:spPr bwMode="auto">
            <a:xfrm flipH="1">
              <a:off x="3062288" y="4391025"/>
              <a:ext cx="3243262" cy="50006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4" name="Shape 138"/>
            <p:cNvSpPr/>
            <p:nvPr/>
          </p:nvSpPr>
          <p:spPr>
            <a:xfrm>
              <a:off x="3875088" y="2867025"/>
              <a:ext cx="447675" cy="446088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5" name="Shape 139"/>
            <p:cNvSpPr/>
            <p:nvPr/>
          </p:nvSpPr>
          <p:spPr>
            <a:xfrm>
              <a:off x="2830513" y="4652963"/>
              <a:ext cx="446087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6" name="Shape 140"/>
            <p:cNvSpPr/>
            <p:nvPr/>
          </p:nvSpPr>
          <p:spPr>
            <a:xfrm>
              <a:off x="6062663" y="4170363"/>
              <a:ext cx="447675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" name="Shape 141"/>
            <p:cNvSpPr/>
            <p:nvPr/>
          </p:nvSpPr>
          <p:spPr>
            <a:xfrm>
              <a:off x="3643313" y="16970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8" name="Shape 143"/>
            <p:cNvSpPr>
              <a:spLocks noChangeArrowheads="1"/>
            </p:cNvSpPr>
            <p:nvPr/>
          </p:nvSpPr>
          <p:spPr bwMode="auto">
            <a:xfrm>
              <a:off x="4352132" y="2478478"/>
              <a:ext cx="1376361" cy="54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HKBN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  <p:sp>
          <p:nvSpPr>
            <p:cNvPr id="69" name="Shape 144"/>
            <p:cNvSpPr>
              <a:spLocks noChangeArrowheads="1"/>
            </p:cNvSpPr>
            <p:nvPr/>
          </p:nvSpPr>
          <p:spPr bwMode="auto">
            <a:xfrm>
              <a:off x="2717798" y="4902982"/>
              <a:ext cx="1347788" cy="968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China</a:t>
              </a:r>
              <a:r>
                <a:rPr lang="zh-CN" altLang="en-US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 </a:t>
              </a:r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Mobile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  <p:sp>
          <p:nvSpPr>
            <p:cNvPr id="70" name="Shape 145"/>
            <p:cNvSpPr>
              <a:spLocks noChangeArrowheads="1"/>
            </p:cNvSpPr>
            <p:nvPr/>
          </p:nvSpPr>
          <p:spPr bwMode="auto">
            <a:xfrm>
              <a:off x="4852987" y="4606944"/>
              <a:ext cx="1870076" cy="54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zh-CN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PCCW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501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E7B4-3DD7-DB44-B01A-6A5F4171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</a:t>
            </a:r>
            <a:r>
              <a:rPr lang="en-US" altLang="zh-CN" dirty="0"/>
              <a:t>necting</a:t>
            </a:r>
            <a:r>
              <a:rPr lang="zh-CN" altLang="en-US" dirty="0"/>
              <a:t> </a:t>
            </a:r>
            <a:r>
              <a:rPr lang="en-US" altLang="zh-CN" dirty="0"/>
              <a:t>everyone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4A1DD-9EA6-DF4E-AA76-3E224C9AF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end-hosts</a:t>
            </a:r>
            <a:r>
              <a:rPr lang="zh-CN" altLang="en-US" dirty="0"/>
              <a:t> </a:t>
            </a:r>
            <a:r>
              <a:rPr lang="en-US" altLang="zh-CN" dirty="0"/>
              <a:t>(anywhere!)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Internet</a:t>
            </a:r>
          </a:p>
          <a:p>
            <a:r>
              <a:rPr lang="en-US" altLang="zh-CN" dirty="0"/>
              <a:t>Q: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connect</a:t>
            </a:r>
            <a:r>
              <a:rPr lang="zh-CN" altLang="en-US" dirty="0"/>
              <a:t> </a:t>
            </a:r>
            <a:r>
              <a:rPr lang="en-US" altLang="zh-CN" dirty="0"/>
              <a:t>millions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millions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nets?</a:t>
            </a:r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CE03B819-C99B-944D-987F-570DC62B44CB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3048000"/>
            <a:ext cx="6685906" cy="3506014"/>
            <a:chOff x="154891" y="1905681"/>
            <a:chExt cx="8436427" cy="4559651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75AD8F9-DA32-0D4E-AE63-CA04F309D6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AE163579-C33B-C64F-B837-928DFCF7E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">
                <a:extLst>
                  <a:ext uri="{FF2B5EF4-FFF2-40B4-BE49-F238E27FC236}">
                    <a16:creationId xmlns:a16="http://schemas.microsoft.com/office/drawing/2014/main" id="{E55F77B9-E1E9-B64D-8C05-C0B34B79EE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6" name="Group 131">
              <a:extLst>
                <a:ext uri="{FF2B5EF4-FFF2-40B4-BE49-F238E27FC236}">
                  <a16:creationId xmlns:a16="http://schemas.microsoft.com/office/drawing/2014/main" id="{6D6C9943-4CE4-F740-8FCB-54CE16E31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E193DDC8-2B8D-904D-A7C4-0FDD2FE05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33">
                <a:extLst>
                  <a:ext uri="{FF2B5EF4-FFF2-40B4-BE49-F238E27FC236}">
                    <a16:creationId xmlns:a16="http://schemas.microsoft.com/office/drawing/2014/main" id="{A64D3707-0BCB-3742-BF9D-A8C7D50CB9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7" name="Group 135">
              <a:extLst>
                <a:ext uri="{FF2B5EF4-FFF2-40B4-BE49-F238E27FC236}">
                  <a16:creationId xmlns:a16="http://schemas.microsoft.com/office/drawing/2014/main" id="{C3FD11BE-E59B-0944-AADA-1A6968887F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5809094D-A22A-484B-AA7B-A4FEBC01C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37">
                <a:extLst>
                  <a:ext uri="{FF2B5EF4-FFF2-40B4-BE49-F238E27FC236}">
                    <a16:creationId xmlns:a16="http://schemas.microsoft.com/office/drawing/2014/main" id="{55DD12AC-FBE7-974A-9F32-A021CD2244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8" name="Group 138">
              <a:extLst>
                <a:ext uri="{FF2B5EF4-FFF2-40B4-BE49-F238E27FC236}">
                  <a16:creationId xmlns:a16="http://schemas.microsoft.com/office/drawing/2014/main" id="{E5A8D4F8-D7B8-8E43-B26A-F080A51E91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F183FE38-659D-1F4E-94E4-8B0F7A2F6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0">
                <a:extLst>
                  <a:ext uri="{FF2B5EF4-FFF2-40B4-BE49-F238E27FC236}">
                    <a16:creationId xmlns:a16="http://schemas.microsoft.com/office/drawing/2014/main" id="{6A5359BA-B9BA-484B-85FD-6A3B4EB79D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9" name="Group 141">
              <a:extLst>
                <a:ext uri="{FF2B5EF4-FFF2-40B4-BE49-F238E27FC236}">
                  <a16:creationId xmlns:a16="http://schemas.microsoft.com/office/drawing/2014/main" id="{076A4608-5356-854E-B303-E7631A42B1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03A44E03-A6F8-5A44-9C88-6EE784ECA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3">
                <a:extLst>
                  <a:ext uri="{FF2B5EF4-FFF2-40B4-BE49-F238E27FC236}">
                    <a16:creationId xmlns:a16="http://schemas.microsoft.com/office/drawing/2014/main" id="{5A54D705-EEC7-A74E-9AE9-D668EBD047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44">
              <a:extLst>
                <a:ext uri="{FF2B5EF4-FFF2-40B4-BE49-F238E27FC236}">
                  <a16:creationId xmlns:a16="http://schemas.microsoft.com/office/drawing/2014/main" id="{3A97DC09-345F-2F4E-838E-52A3A795D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B36BAAF1-1D37-2E41-8766-571ACC3E0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46">
                <a:extLst>
                  <a:ext uri="{FF2B5EF4-FFF2-40B4-BE49-F238E27FC236}">
                    <a16:creationId xmlns:a16="http://schemas.microsoft.com/office/drawing/2014/main" id="{CF1A9668-9C9B-894E-9845-91BCB0E99D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47">
              <a:extLst>
                <a:ext uri="{FF2B5EF4-FFF2-40B4-BE49-F238E27FC236}">
                  <a16:creationId xmlns:a16="http://schemas.microsoft.com/office/drawing/2014/main" id="{766E450F-B0C7-7940-B285-22C816AD3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CDECE502-03C3-334E-9061-0953928D9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49">
                <a:extLst>
                  <a:ext uri="{FF2B5EF4-FFF2-40B4-BE49-F238E27FC236}">
                    <a16:creationId xmlns:a16="http://schemas.microsoft.com/office/drawing/2014/main" id="{7B86EB0B-099B-CD43-AC8D-35F1843FF4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50">
              <a:extLst>
                <a:ext uri="{FF2B5EF4-FFF2-40B4-BE49-F238E27FC236}">
                  <a16:creationId xmlns:a16="http://schemas.microsoft.com/office/drawing/2014/main" id="{1ECA7F11-81FE-684A-9581-AAB0813A3C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74640D60-CCA5-E246-8301-FBA72212E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2">
                <a:extLst>
                  <a:ext uri="{FF2B5EF4-FFF2-40B4-BE49-F238E27FC236}">
                    <a16:creationId xmlns:a16="http://schemas.microsoft.com/office/drawing/2014/main" id="{8FCA071B-90AC-DC4E-B42A-64CDC899D7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53">
              <a:extLst>
                <a:ext uri="{FF2B5EF4-FFF2-40B4-BE49-F238E27FC236}">
                  <a16:creationId xmlns:a16="http://schemas.microsoft.com/office/drawing/2014/main" id="{DD2ECB2C-F5E7-C643-8341-761F711B6A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8AC89483-8BB1-2B46-9D74-2F13B9F00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55">
                <a:extLst>
                  <a:ext uri="{FF2B5EF4-FFF2-40B4-BE49-F238E27FC236}">
                    <a16:creationId xmlns:a16="http://schemas.microsoft.com/office/drawing/2014/main" id="{4CFAEC23-47CB-1F41-AE0E-58C6342F88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56">
              <a:extLst>
                <a:ext uri="{FF2B5EF4-FFF2-40B4-BE49-F238E27FC236}">
                  <a16:creationId xmlns:a16="http://schemas.microsoft.com/office/drawing/2014/main" id="{9F1F35E9-1AAD-3447-B25E-15B0171F1D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DCBE692D-3CF6-4240-A02F-ED7840CC4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58">
                <a:extLst>
                  <a:ext uri="{FF2B5EF4-FFF2-40B4-BE49-F238E27FC236}">
                    <a16:creationId xmlns:a16="http://schemas.microsoft.com/office/drawing/2014/main" id="{78940F80-4546-3F4C-B902-B3A4079D88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60">
              <a:extLst>
                <a:ext uri="{FF2B5EF4-FFF2-40B4-BE49-F238E27FC236}">
                  <a16:creationId xmlns:a16="http://schemas.microsoft.com/office/drawing/2014/main" id="{4CEB8734-4C0E-8440-B488-78D91BD8B7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84BBA7EF-11BA-1A41-8384-0C3D7F240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2">
                <a:extLst>
                  <a:ext uri="{FF2B5EF4-FFF2-40B4-BE49-F238E27FC236}">
                    <a16:creationId xmlns:a16="http://schemas.microsoft.com/office/drawing/2014/main" id="{D4A56146-16E8-6D4F-AB9B-04B43A7B75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63">
              <a:extLst>
                <a:ext uri="{FF2B5EF4-FFF2-40B4-BE49-F238E27FC236}">
                  <a16:creationId xmlns:a16="http://schemas.microsoft.com/office/drawing/2014/main" id="{8510F631-F05D-5743-B65A-0F68CA8A39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740A3B21-51DA-F54E-81F6-175344E74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65">
                <a:extLst>
                  <a:ext uri="{FF2B5EF4-FFF2-40B4-BE49-F238E27FC236}">
                    <a16:creationId xmlns:a16="http://schemas.microsoft.com/office/drawing/2014/main" id="{679BD3E2-D5BD-C843-8B04-94EDA37C69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66">
              <a:extLst>
                <a:ext uri="{FF2B5EF4-FFF2-40B4-BE49-F238E27FC236}">
                  <a16:creationId xmlns:a16="http://schemas.microsoft.com/office/drawing/2014/main" id="{D4F16B07-39CD-3B4B-963D-5ECA4B0E0F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5351652D-5C9A-694A-9BA7-F404C0341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68">
                <a:extLst>
                  <a:ext uri="{FF2B5EF4-FFF2-40B4-BE49-F238E27FC236}">
                    <a16:creationId xmlns:a16="http://schemas.microsoft.com/office/drawing/2014/main" id="{9202EDF7-A3CF-724B-9E9E-19D97FF102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69">
              <a:extLst>
                <a:ext uri="{FF2B5EF4-FFF2-40B4-BE49-F238E27FC236}">
                  <a16:creationId xmlns:a16="http://schemas.microsoft.com/office/drawing/2014/main" id="{686A1736-B522-0340-8C33-778B7C0BD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638D047A-F7E4-B544-8B8C-104AE4940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1">
                <a:extLst>
                  <a:ext uri="{FF2B5EF4-FFF2-40B4-BE49-F238E27FC236}">
                    <a16:creationId xmlns:a16="http://schemas.microsoft.com/office/drawing/2014/main" id="{D31C199E-B8F8-514E-B8D1-603FF6528A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72">
              <a:extLst>
                <a:ext uri="{FF2B5EF4-FFF2-40B4-BE49-F238E27FC236}">
                  <a16:creationId xmlns:a16="http://schemas.microsoft.com/office/drawing/2014/main" id="{294029E1-FA1A-B247-A5FB-A5A1249B1F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29" name="Freeform 84">
                <a:extLst>
                  <a:ext uri="{FF2B5EF4-FFF2-40B4-BE49-F238E27FC236}">
                    <a16:creationId xmlns:a16="http://schemas.microsoft.com/office/drawing/2014/main" id="{8B10A319-BE3A-BD4E-AAF2-E2BC90D20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174">
                <a:extLst>
                  <a:ext uri="{FF2B5EF4-FFF2-40B4-BE49-F238E27FC236}">
                    <a16:creationId xmlns:a16="http://schemas.microsoft.com/office/drawing/2014/main" id="{E3001C5D-B67E-D541-9BBC-252B4CA3C4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75">
              <a:extLst>
                <a:ext uri="{FF2B5EF4-FFF2-40B4-BE49-F238E27FC236}">
                  <a16:creationId xmlns:a16="http://schemas.microsoft.com/office/drawing/2014/main" id="{C92F1D48-619C-5240-A15C-21352570FF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27" name="Freeform 84">
                <a:extLst>
                  <a:ext uri="{FF2B5EF4-FFF2-40B4-BE49-F238E27FC236}">
                    <a16:creationId xmlns:a16="http://schemas.microsoft.com/office/drawing/2014/main" id="{4B17ABFB-F661-EE45-A41D-631046D9D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177">
                <a:extLst>
                  <a:ext uri="{FF2B5EF4-FFF2-40B4-BE49-F238E27FC236}">
                    <a16:creationId xmlns:a16="http://schemas.microsoft.com/office/drawing/2014/main" id="{289A3EBC-6C3B-C841-A768-F75ABAFABD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CBEB32D3-81C6-3F44-9A8F-08D1AA8D21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2" name="TextBox 179">
              <a:extLst>
                <a:ext uri="{FF2B5EF4-FFF2-40B4-BE49-F238E27FC236}">
                  <a16:creationId xmlns:a16="http://schemas.microsoft.com/office/drawing/2014/main" id="{D2D3338E-3DA2-8D48-9D5C-447A7E5FD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3" name="TextBox 180">
              <a:extLst>
                <a:ext uri="{FF2B5EF4-FFF2-40B4-BE49-F238E27FC236}">
                  <a16:creationId xmlns:a16="http://schemas.microsoft.com/office/drawing/2014/main" id="{8215F56B-E17E-B149-974D-7A07D5DFE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4" name="TextBox 181">
              <a:extLst>
                <a:ext uri="{FF2B5EF4-FFF2-40B4-BE49-F238E27FC236}">
                  <a16:creationId xmlns:a16="http://schemas.microsoft.com/office/drawing/2014/main" id="{FD03DF14-CAD3-8246-9CC6-241F5B97A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5" name="TextBox 182">
              <a:extLst>
                <a:ext uri="{FF2B5EF4-FFF2-40B4-BE49-F238E27FC236}">
                  <a16:creationId xmlns:a16="http://schemas.microsoft.com/office/drawing/2014/main" id="{D7F7F70B-F433-CB49-B32C-F046F034FA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83">
              <a:extLst>
                <a:ext uri="{FF2B5EF4-FFF2-40B4-BE49-F238E27FC236}">
                  <a16:creationId xmlns:a16="http://schemas.microsoft.com/office/drawing/2014/main" id="{89D7457C-B340-D443-A055-E4DD37E0D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508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CF3D1-7081-6443-A774-86E7B228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Connecting</a:t>
            </a:r>
            <a:r>
              <a:rPr lang="zh-CN" altLang="en-US" dirty="0"/>
              <a:t> </a:t>
            </a:r>
            <a:r>
              <a:rPr lang="en-US" altLang="zh-CN" dirty="0"/>
              <a:t>everyone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21900-0996-BA4C-92A3-93A9ACA0B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08C7917-D403-7848-96DB-7437C288B9B3}"/>
              </a:ext>
            </a:extLst>
          </p:cNvPr>
          <p:cNvGrpSpPr>
            <a:grpSpLocks/>
          </p:cNvGrpSpPr>
          <p:nvPr/>
        </p:nvGrpSpPr>
        <p:grpSpPr bwMode="auto">
          <a:xfrm>
            <a:off x="249237" y="1918514"/>
            <a:ext cx="8437563" cy="4559300"/>
            <a:chOff x="154891" y="1905681"/>
            <a:chExt cx="8436427" cy="4559651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3BD6655D-7771-9D4D-A4B2-34B220533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84499374-F31C-9E41-844F-E658993B0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">
                <a:extLst>
                  <a:ext uri="{FF2B5EF4-FFF2-40B4-BE49-F238E27FC236}">
                    <a16:creationId xmlns:a16="http://schemas.microsoft.com/office/drawing/2014/main" id="{77D9F28D-4D3A-1740-858A-032AAD0FB4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6" name="Group 131">
              <a:extLst>
                <a:ext uri="{FF2B5EF4-FFF2-40B4-BE49-F238E27FC236}">
                  <a16:creationId xmlns:a16="http://schemas.microsoft.com/office/drawing/2014/main" id="{BA7B2D6A-1EF2-744D-B2A2-9CDDEFB34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29479AC8-1481-A041-9159-50288864A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33">
                <a:extLst>
                  <a:ext uri="{FF2B5EF4-FFF2-40B4-BE49-F238E27FC236}">
                    <a16:creationId xmlns:a16="http://schemas.microsoft.com/office/drawing/2014/main" id="{04A142BA-406F-1A4A-B61B-8540D6CDD0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7" name="Group 135">
              <a:extLst>
                <a:ext uri="{FF2B5EF4-FFF2-40B4-BE49-F238E27FC236}">
                  <a16:creationId xmlns:a16="http://schemas.microsoft.com/office/drawing/2014/main" id="{951E1D39-8BB6-E149-A6F2-A3E2912BE6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AC9E4634-17F2-014B-96EB-1BBDBBD44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37">
                <a:extLst>
                  <a:ext uri="{FF2B5EF4-FFF2-40B4-BE49-F238E27FC236}">
                    <a16:creationId xmlns:a16="http://schemas.microsoft.com/office/drawing/2014/main" id="{CF807BA0-236C-ED40-BDD6-A30EB3F812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8" name="Group 138">
              <a:extLst>
                <a:ext uri="{FF2B5EF4-FFF2-40B4-BE49-F238E27FC236}">
                  <a16:creationId xmlns:a16="http://schemas.microsoft.com/office/drawing/2014/main" id="{B3381363-773B-C642-A5A1-DC133C0EB3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CBCD95D9-7771-7C47-ABCD-F498FFF0D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0">
                <a:extLst>
                  <a:ext uri="{FF2B5EF4-FFF2-40B4-BE49-F238E27FC236}">
                    <a16:creationId xmlns:a16="http://schemas.microsoft.com/office/drawing/2014/main" id="{39C8DED9-6FB8-354C-8EA9-E9BEBEF31F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9" name="Group 141">
              <a:extLst>
                <a:ext uri="{FF2B5EF4-FFF2-40B4-BE49-F238E27FC236}">
                  <a16:creationId xmlns:a16="http://schemas.microsoft.com/office/drawing/2014/main" id="{D369DAA5-0581-8D47-A0C7-9B9DF9A052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4420A0F2-9B9F-1D49-B7D3-EA84B8C420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3">
                <a:extLst>
                  <a:ext uri="{FF2B5EF4-FFF2-40B4-BE49-F238E27FC236}">
                    <a16:creationId xmlns:a16="http://schemas.microsoft.com/office/drawing/2014/main" id="{6330633C-8730-DD46-9BCB-8CD647F173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44">
              <a:extLst>
                <a:ext uri="{FF2B5EF4-FFF2-40B4-BE49-F238E27FC236}">
                  <a16:creationId xmlns:a16="http://schemas.microsoft.com/office/drawing/2014/main" id="{F55079D1-2D6E-B649-AFE5-6FAF9B5585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515AF0C9-8482-1944-BA53-64174768E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46">
                <a:extLst>
                  <a:ext uri="{FF2B5EF4-FFF2-40B4-BE49-F238E27FC236}">
                    <a16:creationId xmlns:a16="http://schemas.microsoft.com/office/drawing/2014/main" id="{E2B7AA68-9C37-2547-90CA-ABEB3183FE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47">
              <a:extLst>
                <a:ext uri="{FF2B5EF4-FFF2-40B4-BE49-F238E27FC236}">
                  <a16:creationId xmlns:a16="http://schemas.microsoft.com/office/drawing/2014/main" id="{51A220A4-57F3-1E42-802B-D885504FA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D1FFAE05-2445-9547-A356-DBA245BFC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49">
                <a:extLst>
                  <a:ext uri="{FF2B5EF4-FFF2-40B4-BE49-F238E27FC236}">
                    <a16:creationId xmlns:a16="http://schemas.microsoft.com/office/drawing/2014/main" id="{6E11DCF0-A820-E444-9380-5F23F61A84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50">
              <a:extLst>
                <a:ext uri="{FF2B5EF4-FFF2-40B4-BE49-F238E27FC236}">
                  <a16:creationId xmlns:a16="http://schemas.microsoft.com/office/drawing/2014/main" id="{BD48600B-647D-1744-B8C5-9B55D1AD8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D7E80319-A1AA-4144-864E-DB69D0FA2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2">
                <a:extLst>
                  <a:ext uri="{FF2B5EF4-FFF2-40B4-BE49-F238E27FC236}">
                    <a16:creationId xmlns:a16="http://schemas.microsoft.com/office/drawing/2014/main" id="{A7E999D9-61ED-E94B-BEE5-2EF2DD0B5F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53">
              <a:extLst>
                <a:ext uri="{FF2B5EF4-FFF2-40B4-BE49-F238E27FC236}">
                  <a16:creationId xmlns:a16="http://schemas.microsoft.com/office/drawing/2014/main" id="{A776E1B9-482C-AC40-BE11-267E0D7C55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82BDC288-94C6-6A48-9918-474A4C679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55">
                <a:extLst>
                  <a:ext uri="{FF2B5EF4-FFF2-40B4-BE49-F238E27FC236}">
                    <a16:creationId xmlns:a16="http://schemas.microsoft.com/office/drawing/2014/main" id="{6B144F1D-64AC-4B42-B7A5-D494C00428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56">
              <a:extLst>
                <a:ext uri="{FF2B5EF4-FFF2-40B4-BE49-F238E27FC236}">
                  <a16:creationId xmlns:a16="http://schemas.microsoft.com/office/drawing/2014/main" id="{AC2C4550-C222-F54A-85D0-EE70B66CC2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D5F6AE51-F10D-BF4D-A855-030325C6A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58">
                <a:extLst>
                  <a:ext uri="{FF2B5EF4-FFF2-40B4-BE49-F238E27FC236}">
                    <a16:creationId xmlns:a16="http://schemas.microsoft.com/office/drawing/2014/main" id="{661DF19A-CA3A-1C4F-A344-2038FF8369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60">
              <a:extLst>
                <a:ext uri="{FF2B5EF4-FFF2-40B4-BE49-F238E27FC236}">
                  <a16:creationId xmlns:a16="http://schemas.microsoft.com/office/drawing/2014/main" id="{37675D74-BD2E-974B-9B60-C125A296A4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7BA94929-136C-D440-BBBA-E636CE4ED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2">
                <a:extLst>
                  <a:ext uri="{FF2B5EF4-FFF2-40B4-BE49-F238E27FC236}">
                    <a16:creationId xmlns:a16="http://schemas.microsoft.com/office/drawing/2014/main" id="{0B2E6796-BAFB-B14C-AEFF-E495CA31EA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63">
              <a:extLst>
                <a:ext uri="{FF2B5EF4-FFF2-40B4-BE49-F238E27FC236}">
                  <a16:creationId xmlns:a16="http://schemas.microsoft.com/office/drawing/2014/main" id="{D0F542D5-B5C8-5C4B-BCF2-C17558FA31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87F95FAF-3875-0744-A1B8-9110050DC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65">
                <a:extLst>
                  <a:ext uri="{FF2B5EF4-FFF2-40B4-BE49-F238E27FC236}">
                    <a16:creationId xmlns:a16="http://schemas.microsoft.com/office/drawing/2014/main" id="{2352D061-9C31-A94D-889A-B67D86E6CC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66">
              <a:extLst>
                <a:ext uri="{FF2B5EF4-FFF2-40B4-BE49-F238E27FC236}">
                  <a16:creationId xmlns:a16="http://schemas.microsoft.com/office/drawing/2014/main" id="{B0292711-4910-9B4C-B668-E84D475E1E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1A3DDC60-B637-D846-B538-1C2672F63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68">
                <a:extLst>
                  <a:ext uri="{FF2B5EF4-FFF2-40B4-BE49-F238E27FC236}">
                    <a16:creationId xmlns:a16="http://schemas.microsoft.com/office/drawing/2014/main" id="{2343E0B5-5E0D-3D46-B05F-0D20839BCA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69">
              <a:extLst>
                <a:ext uri="{FF2B5EF4-FFF2-40B4-BE49-F238E27FC236}">
                  <a16:creationId xmlns:a16="http://schemas.microsoft.com/office/drawing/2014/main" id="{54F70776-E91F-A14C-A043-97EF774222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DDD1562-AE9B-2749-A82C-40575FD99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1">
                <a:extLst>
                  <a:ext uri="{FF2B5EF4-FFF2-40B4-BE49-F238E27FC236}">
                    <a16:creationId xmlns:a16="http://schemas.microsoft.com/office/drawing/2014/main" id="{E055BE67-BE2F-CC49-86F5-16EAB732EA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72">
              <a:extLst>
                <a:ext uri="{FF2B5EF4-FFF2-40B4-BE49-F238E27FC236}">
                  <a16:creationId xmlns:a16="http://schemas.microsoft.com/office/drawing/2014/main" id="{85D506BC-8661-AA4A-A115-564CE90AF1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29" name="Freeform 84">
                <a:extLst>
                  <a:ext uri="{FF2B5EF4-FFF2-40B4-BE49-F238E27FC236}">
                    <a16:creationId xmlns:a16="http://schemas.microsoft.com/office/drawing/2014/main" id="{5B65CD38-1951-E34F-9E90-3EBDCD704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174">
                <a:extLst>
                  <a:ext uri="{FF2B5EF4-FFF2-40B4-BE49-F238E27FC236}">
                    <a16:creationId xmlns:a16="http://schemas.microsoft.com/office/drawing/2014/main" id="{ADFEFAE0-C37B-7A47-B2CC-831FD2B7A5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75">
              <a:extLst>
                <a:ext uri="{FF2B5EF4-FFF2-40B4-BE49-F238E27FC236}">
                  <a16:creationId xmlns:a16="http://schemas.microsoft.com/office/drawing/2014/main" id="{A7E99DCC-8812-6349-837E-8BDB39660B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27" name="Freeform 84">
                <a:extLst>
                  <a:ext uri="{FF2B5EF4-FFF2-40B4-BE49-F238E27FC236}">
                    <a16:creationId xmlns:a16="http://schemas.microsoft.com/office/drawing/2014/main" id="{5139AF96-E6E2-1D41-A6EF-31CFA913B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177">
                <a:extLst>
                  <a:ext uri="{FF2B5EF4-FFF2-40B4-BE49-F238E27FC236}">
                    <a16:creationId xmlns:a16="http://schemas.microsoft.com/office/drawing/2014/main" id="{90C01982-586B-D042-AD40-8CA51CB648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7E811ADD-0A04-B049-B29E-D8C38A0F4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2" name="TextBox 179">
              <a:extLst>
                <a:ext uri="{FF2B5EF4-FFF2-40B4-BE49-F238E27FC236}">
                  <a16:creationId xmlns:a16="http://schemas.microsoft.com/office/drawing/2014/main" id="{33408803-F934-C34E-A2DB-F01AB4D33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3" name="TextBox 180">
              <a:extLst>
                <a:ext uri="{FF2B5EF4-FFF2-40B4-BE49-F238E27FC236}">
                  <a16:creationId xmlns:a16="http://schemas.microsoft.com/office/drawing/2014/main" id="{2A5FEF01-F1B7-3A4B-BCCD-C8D911CEF5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4" name="TextBox 181">
              <a:extLst>
                <a:ext uri="{FF2B5EF4-FFF2-40B4-BE49-F238E27FC236}">
                  <a16:creationId xmlns:a16="http://schemas.microsoft.com/office/drawing/2014/main" id="{F58E7FA3-BBB8-BF45-AFAC-1C0B89D8E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5" name="TextBox 182">
              <a:extLst>
                <a:ext uri="{FF2B5EF4-FFF2-40B4-BE49-F238E27FC236}">
                  <a16:creationId xmlns:a16="http://schemas.microsoft.com/office/drawing/2014/main" id="{F1908B9D-0C8E-D446-A9EA-E299F9A09F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83">
              <a:extLst>
                <a:ext uri="{FF2B5EF4-FFF2-40B4-BE49-F238E27FC236}">
                  <a16:creationId xmlns:a16="http://schemas.microsoft.com/office/drawing/2014/main" id="{D1954AFE-B8A9-7941-AFDA-B34298DDF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7CD75E0-1BE5-B04B-BDCF-E93297260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218" y="3367370"/>
            <a:ext cx="4268787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connecting each </a:t>
            </a:r>
            <a:r>
              <a:rPr lang="en-US" altLang="zh-CN" b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network</a:t>
            </a:r>
            <a:r>
              <a:rPr lang="zh-CN" altLang="en-US" b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each other directly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doesn’t scale: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O(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 connections.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FF07383-980C-4F43-8C1F-AD8F06553683}"/>
                  </a:ext>
                </a:extLst>
              </p14:cNvPr>
              <p14:cNvContentPartPr/>
              <p14:nvPr/>
            </p14:nvContentPartPr>
            <p14:xfrm>
              <a:off x="929160" y="2360160"/>
              <a:ext cx="7310520" cy="3519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FF07383-980C-4F43-8C1F-AD8F065536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2960" y="2343960"/>
                <a:ext cx="7342920" cy="35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156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2A5DA-1712-7840-B48F-EF212B20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websites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9F655-E4CF-9449-8B65-E20A86B2F9C0}"/>
              </a:ext>
            </a:extLst>
          </p:cNvPr>
          <p:cNvSpPr txBox="1"/>
          <p:nvPr/>
        </p:nvSpPr>
        <p:spPr>
          <a:xfrm>
            <a:off x="457200" y="2590800"/>
            <a:ext cx="8001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https://github.com/henryhxu/CSCI4430-ESTR4120</a:t>
            </a:r>
            <a:endParaRPr lang="en-US" sz="2600" b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488F1-7F94-B542-ACC6-422228ECE5AD}"/>
              </a:ext>
            </a:extLst>
          </p:cNvPr>
          <p:cNvSpPr txBox="1"/>
          <p:nvPr/>
        </p:nvSpPr>
        <p:spPr>
          <a:xfrm>
            <a:off x="457200" y="4343400"/>
            <a:ext cx="8001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HK" sz="2600" b="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https://piazza.com/cuhk.edu.hk/fall2023/csci4430estr4120</a:t>
            </a:r>
            <a:endParaRPr lang="en-HK" sz="2600" b="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84656-DAD2-6B41-8418-CD29B252BEE2}"/>
              </a:ext>
            </a:extLst>
          </p:cNvPr>
          <p:cNvSpPr txBox="1"/>
          <p:nvPr/>
        </p:nvSpPr>
        <p:spPr>
          <a:xfrm>
            <a:off x="457200" y="1978457"/>
            <a:ext cx="22813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/>
              <a:t>All</a:t>
            </a:r>
            <a:r>
              <a:rPr lang="zh-CN" altLang="en-US" sz="2600" dirty="0"/>
              <a:t> </a:t>
            </a:r>
            <a:r>
              <a:rPr lang="en-US" altLang="zh-CN" sz="2600" dirty="0"/>
              <a:t>materials:</a:t>
            </a:r>
            <a:endParaRPr lang="en-US" sz="2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F484B0-6355-9B43-96F8-075E33FDA1E0}"/>
              </a:ext>
            </a:extLst>
          </p:cNvPr>
          <p:cNvSpPr txBox="1"/>
          <p:nvPr/>
        </p:nvSpPr>
        <p:spPr>
          <a:xfrm>
            <a:off x="457200" y="3774758"/>
            <a:ext cx="31886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/>
              <a:t>Discussions,</a:t>
            </a:r>
            <a:r>
              <a:rPr lang="zh-CN" altLang="en-US" sz="2600" dirty="0"/>
              <a:t> </a:t>
            </a:r>
            <a:r>
              <a:rPr lang="en-US" altLang="zh-CN" sz="2600" dirty="0"/>
              <a:t>Q&amp;A: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92507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Solution:</a:t>
            </a:r>
            <a:r>
              <a:rPr lang="zh-CN" altLang="en-US" dirty="0"/>
              <a:t> </a:t>
            </a:r>
            <a:r>
              <a:rPr lang="en-US" dirty="0"/>
              <a:t>Switched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End-systems and networks connected by switches instead of directly connecting them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Allows us to </a:t>
            </a:r>
            <a:r>
              <a:rPr lang="en-US" dirty="0">
                <a:solidFill>
                  <a:srgbClr val="0000FF"/>
                </a:solidFill>
              </a:rPr>
              <a:t>scale</a:t>
            </a:r>
            <a:r>
              <a:rPr lang="en-US" altLang="zh-CN" dirty="0">
                <a:solidFill>
                  <a:srgbClr val="0000FF"/>
                </a:solidFill>
              </a:rPr>
              <a:t>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31A16-D3B4-7446-AE34-256C00356A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B2CAE6-40A2-E447-BDDC-1A912188D096}"/>
              </a:ext>
            </a:extLst>
          </p:cNvPr>
          <p:cNvGrpSpPr/>
          <p:nvPr/>
        </p:nvGrpSpPr>
        <p:grpSpPr>
          <a:xfrm>
            <a:off x="1419547" y="3505200"/>
            <a:ext cx="5743253" cy="3048000"/>
            <a:chOff x="1619894" y="1918514"/>
            <a:chExt cx="8437563" cy="45593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2AE83D8-8B50-1B4B-BB40-1724EE83C202}"/>
                </a:ext>
              </a:extLst>
            </p:cNvPr>
            <p:cNvGrpSpPr/>
            <p:nvPr/>
          </p:nvGrpSpPr>
          <p:grpSpPr>
            <a:xfrm>
              <a:off x="2298266" y="2316723"/>
              <a:ext cx="7177087" cy="3750366"/>
              <a:chOff x="2298266" y="2316723"/>
              <a:chExt cx="7177087" cy="3750366"/>
            </a:xfrm>
          </p:grpSpPr>
          <p:sp>
            <p:nvSpPr>
              <p:cNvPr id="6" name="Oval 3">
                <a:extLst>
                  <a:ext uri="{FF2B5EF4-FFF2-40B4-BE49-F238E27FC236}">
                    <a16:creationId xmlns:a16="http://schemas.microsoft.com/office/drawing/2014/main" id="{DB30875A-29AF-094D-AEC8-E8A5C9DB0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4557" y="3143854"/>
                <a:ext cx="3864121" cy="1970736"/>
              </a:xfrm>
              <a:prstGeom prst="ellipse">
                <a:avLst/>
              </a:prstGeom>
              <a:solidFill>
                <a:srgbClr val="3C6C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8" name="Straight Connector 10">
                <a:extLst>
                  <a:ext uri="{FF2B5EF4-FFF2-40B4-BE49-F238E27FC236}">
                    <a16:creationId xmlns:a16="http://schemas.microsoft.com/office/drawing/2014/main" id="{2110B354-F5AA-6245-9E97-8675BE82AF2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54178" y="3581064"/>
                <a:ext cx="1223963" cy="9683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" name="Straight Connector 297">
                <a:extLst>
                  <a:ext uri="{FF2B5EF4-FFF2-40B4-BE49-F238E27FC236}">
                    <a16:creationId xmlns:a16="http://schemas.microsoft.com/office/drawing/2014/main" id="{E1350A85-FC63-C941-95EB-5CDBC29B751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787591" y="3984289"/>
                <a:ext cx="139700" cy="11271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Straight Connector 298">
                <a:extLst>
                  <a:ext uri="{FF2B5EF4-FFF2-40B4-BE49-F238E27FC236}">
                    <a16:creationId xmlns:a16="http://schemas.microsoft.com/office/drawing/2014/main" id="{756EF771-E7E6-194D-99B2-70B20987C84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557403" y="4260514"/>
                <a:ext cx="280988" cy="6191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" name="Straight Connector 299">
                <a:extLst>
                  <a:ext uri="{FF2B5EF4-FFF2-40B4-BE49-F238E27FC236}">
                    <a16:creationId xmlns:a16="http://schemas.microsoft.com/office/drawing/2014/main" id="{1A1AB31B-D176-DA49-B506-82A773FAB2C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214503" y="4022389"/>
                <a:ext cx="223838" cy="14922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" name="Straight Connector 300">
                <a:extLst>
                  <a:ext uri="{FF2B5EF4-FFF2-40B4-BE49-F238E27FC236}">
                    <a16:creationId xmlns:a16="http://schemas.microsoft.com/office/drawing/2014/main" id="{13DB3235-EB70-B749-A3FD-F8FDE9A9693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854141" y="4427202"/>
                <a:ext cx="238125" cy="1333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" name="Straight Connector 301">
                <a:extLst>
                  <a:ext uri="{FF2B5EF4-FFF2-40B4-BE49-F238E27FC236}">
                    <a16:creationId xmlns:a16="http://schemas.microsoft.com/office/drawing/2014/main" id="{4BCFDF0B-1A26-5C40-A6B8-8BE86F00A79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806641" y="4327189"/>
                <a:ext cx="292100" cy="3429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Straight Connector 302">
                <a:extLst>
                  <a:ext uri="{FF2B5EF4-FFF2-40B4-BE49-F238E27FC236}">
                    <a16:creationId xmlns:a16="http://schemas.microsoft.com/office/drawing/2014/main" id="{3BA36980-E29E-934A-9A9A-4063BDF5FD5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6374966" y="4308139"/>
                <a:ext cx="412750" cy="16827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" name="Straight Connector 303">
                <a:extLst>
                  <a:ext uri="{FF2B5EF4-FFF2-40B4-BE49-F238E27FC236}">
                    <a16:creationId xmlns:a16="http://schemas.microsoft.com/office/drawing/2014/main" id="{5AB659F0-2BF4-3B40-BF9D-2AB4B8E0D6E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359091" y="3836652"/>
                <a:ext cx="328612" cy="2667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" name="Straight Connector 304">
                <a:extLst>
                  <a:ext uri="{FF2B5EF4-FFF2-40B4-BE49-F238E27FC236}">
                    <a16:creationId xmlns:a16="http://schemas.microsoft.com/office/drawing/2014/main" id="{899DADB3-CC66-B14B-8887-18BF30AFCA0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5155766" y="3660439"/>
                <a:ext cx="261937" cy="11906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" name="TextBox 39958">
                <a:extLst>
                  <a:ext uri="{FF2B5EF4-FFF2-40B4-BE49-F238E27FC236}">
                    <a16:creationId xmlns:a16="http://schemas.microsoft.com/office/drawing/2014/main" id="{ADF5E6A8-A895-DB40-83ED-FF41E35120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63675" y="3644564"/>
                <a:ext cx="271393" cy="690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8" name="Straight Connector 307">
                <a:extLst>
                  <a:ext uri="{FF2B5EF4-FFF2-40B4-BE49-F238E27FC236}">
                    <a16:creationId xmlns:a16="http://schemas.microsoft.com/office/drawing/2014/main" id="{4AE757D3-3235-2541-917E-D07952C39FE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298266" y="4320839"/>
                <a:ext cx="1971675" cy="211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" name="Straight Connector 308">
                <a:extLst>
                  <a:ext uri="{FF2B5EF4-FFF2-40B4-BE49-F238E27FC236}">
                    <a16:creationId xmlns:a16="http://schemas.microsoft.com/office/drawing/2014/main" id="{8C20AE89-EC0A-A441-AC3F-3D0990BB307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525278" y="4633577"/>
                <a:ext cx="1744663" cy="411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" name="Straight Connector 309">
                <a:extLst>
                  <a:ext uri="{FF2B5EF4-FFF2-40B4-BE49-F238E27FC236}">
                    <a16:creationId xmlns:a16="http://schemas.microsoft.com/office/drawing/2014/main" id="{B2646D1B-7C9E-3E4C-97FE-9A8B2AAE6E7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928503" y="4682789"/>
                <a:ext cx="1431925" cy="7556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" name="Straight Connector 310">
                <a:extLst>
                  <a:ext uri="{FF2B5EF4-FFF2-40B4-BE49-F238E27FC236}">
                    <a16:creationId xmlns:a16="http://schemas.microsoft.com/office/drawing/2014/main" id="{A0A7AE40-6F24-4349-9B02-58353D71F46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520766" y="4703427"/>
                <a:ext cx="57150" cy="12112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" name="Straight Connector 311">
                <a:extLst>
                  <a:ext uri="{FF2B5EF4-FFF2-40B4-BE49-F238E27FC236}">
                    <a16:creationId xmlns:a16="http://schemas.microsoft.com/office/drawing/2014/main" id="{93827E4E-0FAB-9A4D-B274-DB52DC1BB30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747903" y="4932027"/>
                <a:ext cx="6350" cy="11350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" name="Straight Connector 312">
                <a:extLst>
                  <a:ext uri="{FF2B5EF4-FFF2-40B4-BE49-F238E27FC236}">
                    <a16:creationId xmlns:a16="http://schemas.microsoft.com/office/drawing/2014/main" id="{0EED59E0-1A0F-734B-850F-6DAD5A16975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6055878" y="4881227"/>
                <a:ext cx="506413" cy="10588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" name="Straight Connector 313">
                <a:extLst>
                  <a:ext uri="{FF2B5EF4-FFF2-40B4-BE49-F238E27FC236}">
                    <a16:creationId xmlns:a16="http://schemas.microsoft.com/office/drawing/2014/main" id="{4066AE7E-7625-814E-8004-34709BC9AEB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7173478" y="4646277"/>
                <a:ext cx="1512888" cy="10826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" name="Straight Connector 314">
                <a:extLst>
                  <a:ext uri="{FF2B5EF4-FFF2-40B4-BE49-F238E27FC236}">
                    <a16:creationId xmlns:a16="http://schemas.microsoft.com/office/drawing/2014/main" id="{F35913B6-2706-C441-810D-A2268658F57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7230628" y="4524039"/>
                <a:ext cx="2244725" cy="609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" name="Straight Connector 315">
                <a:extLst>
                  <a:ext uri="{FF2B5EF4-FFF2-40B4-BE49-F238E27FC236}">
                    <a16:creationId xmlns:a16="http://schemas.microsoft.com/office/drawing/2014/main" id="{9667FD86-E9D5-AB42-B890-23995EECEC6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7171891" y="4219239"/>
                <a:ext cx="2076450" cy="1936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" name="Straight Connector 316">
                <a:extLst>
                  <a:ext uri="{FF2B5EF4-FFF2-40B4-BE49-F238E27FC236}">
                    <a16:creationId xmlns:a16="http://schemas.microsoft.com/office/drawing/2014/main" id="{B5285595-1A6E-984D-8E8D-79BF4AF9291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6992503" y="3287377"/>
                <a:ext cx="1422400" cy="454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Straight Connector 317">
                <a:extLst>
                  <a:ext uri="{FF2B5EF4-FFF2-40B4-BE49-F238E27FC236}">
                    <a16:creationId xmlns:a16="http://schemas.microsoft.com/office/drawing/2014/main" id="{501C8028-849B-3146-AFE6-A2AC38C84DD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6816291" y="2863514"/>
                <a:ext cx="898525" cy="7286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" name="Straight Connector 318">
                <a:extLst>
                  <a:ext uri="{FF2B5EF4-FFF2-40B4-BE49-F238E27FC236}">
                    <a16:creationId xmlns:a16="http://schemas.microsoft.com/office/drawing/2014/main" id="{BB38D03B-7620-6740-B921-C25D71D5436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981266" y="2441239"/>
                <a:ext cx="555625" cy="11255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Straight Connector 22">
                <a:extLst>
                  <a:ext uri="{FF2B5EF4-FFF2-40B4-BE49-F238E27FC236}">
                    <a16:creationId xmlns:a16="http://schemas.microsoft.com/office/drawing/2014/main" id="{85DFB60D-5DE2-1E41-98A1-1E9E6ED4913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493653" y="2638089"/>
                <a:ext cx="1230313" cy="7969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" name="Straight Connector 305">
                <a:extLst>
                  <a:ext uri="{FF2B5EF4-FFF2-40B4-BE49-F238E27FC236}">
                    <a16:creationId xmlns:a16="http://schemas.microsoft.com/office/drawing/2014/main" id="{C68AE8D2-AFE5-2E49-B425-C80A605C283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749116" y="2969877"/>
                <a:ext cx="1885950" cy="519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" name="Straight Connector 306">
                <a:extLst>
                  <a:ext uri="{FF2B5EF4-FFF2-40B4-BE49-F238E27FC236}">
                    <a16:creationId xmlns:a16="http://schemas.microsoft.com/office/drawing/2014/main" id="{E8874001-8FED-F642-A437-975FC3F235E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361766" y="3338177"/>
                <a:ext cx="2273300" cy="260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15F98D2-82AA-EB45-9712-58E988C2E751}"/>
                  </a:ext>
                </a:extLst>
              </p:cNvPr>
              <p:cNvGrpSpPr/>
              <p:nvPr/>
            </p:nvGrpSpPr>
            <p:grpSpPr>
              <a:xfrm>
                <a:off x="4279891" y="4448623"/>
                <a:ext cx="626338" cy="344849"/>
                <a:chOff x="7493876" y="2774731"/>
                <a:chExt cx="1481958" cy="894622"/>
              </a:xfrm>
            </p:grpSpPr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0685551A-F73E-824A-A53D-79519BD7B2BF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40BA560-CB13-2E48-BB52-75B48CD5B24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0AC6B310-A6B5-D449-BBFB-05CFA59AD099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94" name="Freeform 93">
                    <a:extLst>
                      <a:ext uri="{FF2B5EF4-FFF2-40B4-BE49-F238E27FC236}">
                        <a16:creationId xmlns:a16="http://schemas.microsoft.com/office/drawing/2014/main" id="{696374A9-D571-A44D-9957-8DC9CCFAF810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Freeform 94">
                    <a:extLst>
                      <a:ext uri="{FF2B5EF4-FFF2-40B4-BE49-F238E27FC236}">
                        <a16:creationId xmlns:a16="http://schemas.microsoft.com/office/drawing/2014/main" id="{DC0156E3-663A-8D44-8362-24AAC0644272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Freeform 95">
                    <a:extLst>
                      <a:ext uri="{FF2B5EF4-FFF2-40B4-BE49-F238E27FC236}">
                        <a16:creationId xmlns:a16="http://schemas.microsoft.com/office/drawing/2014/main" id="{BE896FB9-C7EA-4F47-AF73-0EBC5F9A8C2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Freeform 96">
                    <a:extLst>
                      <a:ext uri="{FF2B5EF4-FFF2-40B4-BE49-F238E27FC236}">
                        <a16:creationId xmlns:a16="http://schemas.microsoft.com/office/drawing/2014/main" id="{E12A7333-364F-5144-89A7-EEFA1E6D662D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77DBE10-9731-1849-81E4-8C3CFA815563}"/>
                  </a:ext>
                </a:extLst>
              </p:cNvPr>
              <p:cNvGrpSpPr/>
              <p:nvPr/>
            </p:nvGrpSpPr>
            <p:grpSpPr>
              <a:xfrm>
                <a:off x="6344372" y="3546134"/>
                <a:ext cx="626338" cy="344849"/>
                <a:chOff x="7493876" y="2774731"/>
                <a:chExt cx="1481958" cy="894622"/>
              </a:xfrm>
            </p:grpSpPr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BB888D7E-AB56-D247-9786-C004136F2457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8FE785B4-7872-F44A-B177-79F910F44F4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0CD695B0-EE9E-4146-9EAF-17162643212A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87" name="Freeform 86">
                    <a:extLst>
                      <a:ext uri="{FF2B5EF4-FFF2-40B4-BE49-F238E27FC236}">
                        <a16:creationId xmlns:a16="http://schemas.microsoft.com/office/drawing/2014/main" id="{BD042423-55F9-5841-9281-86D65CABC3B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" name="Freeform 87">
                    <a:extLst>
                      <a:ext uri="{FF2B5EF4-FFF2-40B4-BE49-F238E27FC236}">
                        <a16:creationId xmlns:a16="http://schemas.microsoft.com/office/drawing/2014/main" id="{6E0263B6-673B-9749-B745-5B578687117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" name="Freeform 88">
                    <a:extLst>
                      <a:ext uri="{FF2B5EF4-FFF2-40B4-BE49-F238E27FC236}">
                        <a16:creationId xmlns:a16="http://schemas.microsoft.com/office/drawing/2014/main" id="{45774F02-3A3F-E04A-B642-6F5529D4A7E4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" name="Freeform 89">
                    <a:extLst>
                      <a:ext uri="{FF2B5EF4-FFF2-40B4-BE49-F238E27FC236}">
                        <a16:creationId xmlns:a16="http://schemas.microsoft.com/office/drawing/2014/main" id="{D479ADFD-A2FA-CD4A-94EB-EEB8527223C8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8A88C08-A038-5F45-A264-D6EC5075E370}"/>
                  </a:ext>
                </a:extLst>
              </p:cNvPr>
              <p:cNvGrpSpPr/>
              <p:nvPr/>
            </p:nvGrpSpPr>
            <p:grpSpPr>
              <a:xfrm>
                <a:off x="6727154" y="4298718"/>
                <a:ext cx="626338" cy="344849"/>
                <a:chOff x="7493876" y="2774731"/>
                <a:chExt cx="1481958" cy="894622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F654D9A2-24AB-5B4A-9028-2C20D4B25BA0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904A83A4-61A2-BB41-9969-898B7F18328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2C5BA380-C5CB-674B-B177-5AACD4CF50D1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80" name="Freeform 79">
                    <a:extLst>
                      <a:ext uri="{FF2B5EF4-FFF2-40B4-BE49-F238E27FC236}">
                        <a16:creationId xmlns:a16="http://schemas.microsoft.com/office/drawing/2014/main" id="{B4BB6B33-EE15-224D-A8EE-13C9FC1E86E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Freeform 80">
                    <a:extLst>
                      <a:ext uri="{FF2B5EF4-FFF2-40B4-BE49-F238E27FC236}">
                        <a16:creationId xmlns:a16="http://schemas.microsoft.com/office/drawing/2014/main" id="{43A6A6A3-4778-2445-A7D4-0DCC8F4CED1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Freeform 81">
                    <a:extLst>
                      <a:ext uri="{FF2B5EF4-FFF2-40B4-BE49-F238E27FC236}">
                        <a16:creationId xmlns:a16="http://schemas.microsoft.com/office/drawing/2014/main" id="{883DB14C-B7B8-964E-A291-0D4A8399D01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Freeform 82">
                    <a:extLst>
                      <a:ext uri="{FF2B5EF4-FFF2-40B4-BE49-F238E27FC236}">
                        <a16:creationId xmlns:a16="http://schemas.microsoft.com/office/drawing/2014/main" id="{DDD1D2CB-82B6-5541-8651-6502AF1CC62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C4D4BCF-B6FA-6140-B5A9-5BEB8FB65AFD}"/>
                  </a:ext>
                </a:extLst>
              </p:cNvPr>
              <p:cNvGrpSpPr/>
              <p:nvPr/>
            </p:nvGrpSpPr>
            <p:grpSpPr>
              <a:xfrm>
                <a:off x="5837682" y="4055837"/>
                <a:ext cx="626338" cy="344849"/>
                <a:chOff x="7493876" y="2774731"/>
                <a:chExt cx="1481958" cy="894622"/>
              </a:xfrm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0F34B91B-D857-2742-92A2-47A259DA12E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19E15E61-D44A-104B-B222-2BDEE9E8C1F4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9EB5AD5D-E45F-DA41-9877-8828E6D1ECA1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3" name="Freeform 72">
                    <a:extLst>
                      <a:ext uri="{FF2B5EF4-FFF2-40B4-BE49-F238E27FC236}">
                        <a16:creationId xmlns:a16="http://schemas.microsoft.com/office/drawing/2014/main" id="{69E280F1-1B45-7744-99D0-37C847A7D8D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Freeform 73">
                    <a:extLst>
                      <a:ext uri="{FF2B5EF4-FFF2-40B4-BE49-F238E27FC236}">
                        <a16:creationId xmlns:a16="http://schemas.microsoft.com/office/drawing/2014/main" id="{06498030-9E2D-AE4F-A1BF-4407259DF88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Freeform 74">
                    <a:extLst>
                      <a:ext uri="{FF2B5EF4-FFF2-40B4-BE49-F238E27FC236}">
                        <a16:creationId xmlns:a16="http://schemas.microsoft.com/office/drawing/2014/main" id="{E3AEB8B8-CF7A-4947-B9BF-60596A1F557B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Freeform 75">
                    <a:extLst>
                      <a:ext uri="{FF2B5EF4-FFF2-40B4-BE49-F238E27FC236}">
                        <a16:creationId xmlns:a16="http://schemas.microsoft.com/office/drawing/2014/main" id="{FA26063F-4F81-1F41-91B5-18150493D82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3C47996-A668-5047-B109-32B17A9131F5}"/>
                  </a:ext>
                </a:extLst>
              </p:cNvPr>
              <p:cNvGrpSpPr/>
              <p:nvPr/>
            </p:nvGrpSpPr>
            <p:grpSpPr>
              <a:xfrm>
                <a:off x="5550814" y="4588885"/>
                <a:ext cx="626338" cy="344849"/>
                <a:chOff x="7493876" y="2774731"/>
                <a:chExt cx="1481958" cy="894622"/>
              </a:xfrm>
            </p:grpSpPr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468DC21F-ED12-5048-98C8-D48726A09F11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63983F70-95E2-554B-94F9-CC24322CE9A8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F0AFE301-BC8F-C344-AACE-5CE62F09D67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6" name="Freeform 65">
                    <a:extLst>
                      <a:ext uri="{FF2B5EF4-FFF2-40B4-BE49-F238E27FC236}">
                        <a16:creationId xmlns:a16="http://schemas.microsoft.com/office/drawing/2014/main" id="{59636EC6-893B-0745-A8AA-9BCB2373F2B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Freeform 66">
                    <a:extLst>
                      <a:ext uri="{FF2B5EF4-FFF2-40B4-BE49-F238E27FC236}">
                        <a16:creationId xmlns:a16="http://schemas.microsoft.com/office/drawing/2014/main" id="{0EC66FD9-C523-4E43-A7A5-274D3BD5FAAE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" name="Freeform 67">
                    <a:extLst>
                      <a:ext uri="{FF2B5EF4-FFF2-40B4-BE49-F238E27FC236}">
                        <a16:creationId xmlns:a16="http://schemas.microsoft.com/office/drawing/2014/main" id="{FBD9627F-DD67-3049-BC18-9E1D9312B46C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7191E077-E7CE-BD4E-BBEE-27D39DCE56AB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B3EC1FB-792C-E74C-9F62-38ACDF212BE6}"/>
                  </a:ext>
                </a:extLst>
              </p:cNvPr>
              <p:cNvGrpSpPr/>
              <p:nvPr/>
            </p:nvGrpSpPr>
            <p:grpSpPr>
              <a:xfrm>
                <a:off x="4962853" y="4139117"/>
                <a:ext cx="626338" cy="344849"/>
                <a:chOff x="7493876" y="2774731"/>
                <a:chExt cx="1481958" cy="894622"/>
              </a:xfrm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2BCF96EB-F91A-AB42-A814-408F7B98A63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A57650A4-6976-4F44-96F3-E35C0A05FDD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BF5F4D45-3E5B-624F-AC87-CC27FE8321CA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9" name="Freeform 58">
                    <a:extLst>
                      <a:ext uri="{FF2B5EF4-FFF2-40B4-BE49-F238E27FC236}">
                        <a16:creationId xmlns:a16="http://schemas.microsoft.com/office/drawing/2014/main" id="{08CC9252-5946-8942-AB5A-87646237A5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Freeform 59">
                    <a:extLst>
                      <a:ext uri="{FF2B5EF4-FFF2-40B4-BE49-F238E27FC236}">
                        <a16:creationId xmlns:a16="http://schemas.microsoft.com/office/drawing/2014/main" id="{B4ADECBC-2872-C640-A0C4-7F6879221FCE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Freeform 60">
                    <a:extLst>
                      <a:ext uri="{FF2B5EF4-FFF2-40B4-BE49-F238E27FC236}">
                        <a16:creationId xmlns:a16="http://schemas.microsoft.com/office/drawing/2014/main" id="{032C91A5-6CA1-4046-A683-4E70616D43E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Freeform 61">
                    <a:extLst>
                      <a:ext uri="{FF2B5EF4-FFF2-40B4-BE49-F238E27FC236}">
                        <a16:creationId xmlns:a16="http://schemas.microsoft.com/office/drawing/2014/main" id="{197B313F-EDCD-EA43-8CA5-766CF56C9B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9D0B222-D745-F84D-BB2E-1EC1DEB2803E}"/>
                  </a:ext>
                </a:extLst>
              </p:cNvPr>
              <p:cNvGrpSpPr/>
              <p:nvPr/>
            </p:nvGrpSpPr>
            <p:grpSpPr>
              <a:xfrm>
                <a:off x="5243803" y="3734721"/>
                <a:ext cx="626338" cy="344849"/>
                <a:chOff x="7493876" y="2774731"/>
                <a:chExt cx="1481958" cy="894622"/>
              </a:xfrm>
            </p:grpSpPr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602406A3-353F-2B47-94E8-B0AA9ACCE11D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6E686D88-AD9A-7047-A243-ED2776D18CAE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DDD219E0-5547-2B41-9FC9-5881ED5DBD47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2" name="Freeform 51">
                    <a:extLst>
                      <a:ext uri="{FF2B5EF4-FFF2-40B4-BE49-F238E27FC236}">
                        <a16:creationId xmlns:a16="http://schemas.microsoft.com/office/drawing/2014/main" id="{13BFFA56-4F81-4146-9574-39CBBA314B7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Freeform 52">
                    <a:extLst>
                      <a:ext uri="{FF2B5EF4-FFF2-40B4-BE49-F238E27FC236}">
                        <a16:creationId xmlns:a16="http://schemas.microsoft.com/office/drawing/2014/main" id="{8C5F7B6C-E8E9-644B-9E77-14C31E4F7A00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Freeform 53">
                    <a:extLst>
                      <a:ext uri="{FF2B5EF4-FFF2-40B4-BE49-F238E27FC236}">
                        <a16:creationId xmlns:a16="http://schemas.microsoft.com/office/drawing/2014/main" id="{10C24DF1-A680-E541-A120-4C8697F08871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Freeform 54">
                    <a:extLst>
                      <a:ext uri="{FF2B5EF4-FFF2-40B4-BE49-F238E27FC236}">
                        <a16:creationId xmlns:a16="http://schemas.microsoft.com/office/drawing/2014/main" id="{5C6BEC2E-42B1-A74D-9D2C-81225D55B71A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40" name="Straight Connector 318">
                <a:extLst>
                  <a:ext uri="{FF2B5EF4-FFF2-40B4-BE49-F238E27FC236}">
                    <a16:creationId xmlns:a16="http://schemas.microsoft.com/office/drawing/2014/main" id="{9F4AA95A-A811-F644-AA49-BEA85A511FE9}"/>
                  </a:ext>
                </a:extLst>
              </p:cNvPr>
              <p:cNvCxnSpPr>
                <a:cxnSpLocks noChangeShapeType="1"/>
                <a:endCxn id="45" idx="9"/>
              </p:cNvCxnSpPr>
              <p:nvPr/>
            </p:nvCxnSpPr>
            <p:spPr bwMode="auto">
              <a:xfrm flipH="1">
                <a:off x="4883204" y="2316723"/>
                <a:ext cx="105898" cy="11266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3C7C3F7-7F4D-944B-B807-1261E7189600}"/>
                  </a:ext>
                </a:extLst>
              </p:cNvPr>
              <p:cNvGrpSpPr/>
              <p:nvPr/>
            </p:nvGrpSpPr>
            <p:grpSpPr>
              <a:xfrm>
                <a:off x="4570926" y="3361080"/>
                <a:ext cx="626338" cy="344849"/>
                <a:chOff x="7493876" y="2774731"/>
                <a:chExt cx="1481958" cy="894622"/>
              </a:xfrm>
            </p:grpSpPr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B158D425-D39F-0644-8BBF-BBC2107194A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A133430-09FB-B14F-AE7A-AD26D93F242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F653CF4F-C260-EE42-B3C2-B04FAD0FBE12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" name="Freeform 44">
                    <a:extLst>
                      <a:ext uri="{FF2B5EF4-FFF2-40B4-BE49-F238E27FC236}">
                        <a16:creationId xmlns:a16="http://schemas.microsoft.com/office/drawing/2014/main" id="{28DD0421-5A17-874C-96B6-1F1AE6DF594D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Freeform 45">
                    <a:extLst>
                      <a:ext uri="{FF2B5EF4-FFF2-40B4-BE49-F238E27FC236}">
                        <a16:creationId xmlns:a16="http://schemas.microsoft.com/office/drawing/2014/main" id="{E38E721F-4D31-B94A-89B7-560B159E7549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Freeform 46">
                    <a:extLst>
                      <a:ext uri="{FF2B5EF4-FFF2-40B4-BE49-F238E27FC236}">
                        <a16:creationId xmlns:a16="http://schemas.microsoft.com/office/drawing/2014/main" id="{6A5F164A-10A7-E742-B7E6-80D5450D3439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Freeform 47">
                    <a:extLst>
                      <a:ext uri="{FF2B5EF4-FFF2-40B4-BE49-F238E27FC236}">
                        <a16:creationId xmlns:a16="http://schemas.microsoft.com/office/drawing/2014/main" id="{079C9BD1-FE6E-0C48-8BDD-0E2D9D5978D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98" name="Group 5">
              <a:extLst>
                <a:ext uri="{FF2B5EF4-FFF2-40B4-BE49-F238E27FC236}">
                  <a16:creationId xmlns:a16="http://schemas.microsoft.com/office/drawing/2014/main" id="{0926F69E-751B-504E-933F-A6D6FAFB2B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9894" y="1918514"/>
              <a:ext cx="8437563" cy="4559300"/>
              <a:chOff x="154891" y="1905681"/>
              <a:chExt cx="8436427" cy="4559651"/>
            </a:xfrm>
          </p:grpSpPr>
          <p:grpSp>
            <p:nvGrpSpPr>
              <p:cNvPr id="99" name="Group 2">
                <a:extLst>
                  <a:ext uri="{FF2B5EF4-FFF2-40B4-BE49-F238E27FC236}">
                    <a16:creationId xmlns:a16="http://schemas.microsoft.com/office/drawing/2014/main" id="{557823A9-9A4F-534E-9F1C-9E0F24F911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9396" y="22976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51" name="Freeform 84">
                  <a:extLst>
                    <a:ext uri="{FF2B5EF4-FFF2-40B4-BE49-F238E27FC236}">
                      <a16:creationId xmlns:a16="http://schemas.microsoft.com/office/drawing/2014/main" id="{227C6C43-D95C-5D45-B706-2B08CE3A4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TextBox 1">
                  <a:extLst>
                    <a:ext uri="{FF2B5EF4-FFF2-40B4-BE49-F238E27FC236}">
                      <a16:creationId xmlns:a16="http://schemas.microsoft.com/office/drawing/2014/main" id="{9406CA66-1F4C-CC40-88F7-0A18FEBE6A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0" name="Group 131">
                <a:extLst>
                  <a:ext uri="{FF2B5EF4-FFF2-40B4-BE49-F238E27FC236}">
                    <a16:creationId xmlns:a16="http://schemas.microsoft.com/office/drawing/2014/main" id="{AB0FBC77-CE32-3B4E-9DB5-C6A6B9744B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3696" y="30977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9" name="Freeform 84">
                  <a:extLst>
                    <a:ext uri="{FF2B5EF4-FFF2-40B4-BE49-F238E27FC236}">
                      <a16:creationId xmlns:a16="http://schemas.microsoft.com/office/drawing/2014/main" id="{A3E84A99-8835-5149-94A6-81D8B708EA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TextBox 133">
                  <a:extLst>
                    <a:ext uri="{FF2B5EF4-FFF2-40B4-BE49-F238E27FC236}">
                      <a16:creationId xmlns:a16="http://schemas.microsoft.com/office/drawing/2014/main" id="{2B64D5BF-FF88-0047-836D-90C47B08F1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1" name="Group 135">
                <a:extLst>
                  <a:ext uri="{FF2B5EF4-FFF2-40B4-BE49-F238E27FC236}">
                    <a16:creationId xmlns:a16="http://schemas.microsoft.com/office/drawing/2014/main" id="{09EA05FE-96DA-0E4D-9167-56ACFFADB1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37896" y="25516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7" name="Freeform 84">
                  <a:extLst>
                    <a:ext uri="{FF2B5EF4-FFF2-40B4-BE49-F238E27FC236}">
                      <a16:creationId xmlns:a16="http://schemas.microsoft.com/office/drawing/2014/main" id="{91F4780E-F75A-734A-AF00-CB7BC69F4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TextBox 137">
                  <a:extLst>
                    <a:ext uri="{FF2B5EF4-FFF2-40B4-BE49-F238E27FC236}">
                      <a16:creationId xmlns:a16="http://schemas.microsoft.com/office/drawing/2014/main" id="{CC41B9BC-DEB1-E744-A781-F6408B169D0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2" name="Group 138">
                <a:extLst>
                  <a:ext uri="{FF2B5EF4-FFF2-40B4-BE49-F238E27FC236}">
                    <a16:creationId xmlns:a16="http://schemas.microsoft.com/office/drawing/2014/main" id="{BCF80285-7E24-3845-B99C-9B5FF4A59F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5196" y="54091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5" name="Freeform 84">
                  <a:extLst>
                    <a:ext uri="{FF2B5EF4-FFF2-40B4-BE49-F238E27FC236}">
                      <a16:creationId xmlns:a16="http://schemas.microsoft.com/office/drawing/2014/main" id="{9652A08E-1612-9044-9272-890398F2B3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TextBox 140">
                  <a:extLst>
                    <a:ext uri="{FF2B5EF4-FFF2-40B4-BE49-F238E27FC236}">
                      <a16:creationId xmlns:a16="http://schemas.microsoft.com/office/drawing/2014/main" id="{6E7B6ADD-59D7-BB43-B55B-9026572037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3" name="Group 141">
                <a:extLst>
                  <a:ext uri="{FF2B5EF4-FFF2-40B4-BE49-F238E27FC236}">
                    <a16:creationId xmlns:a16="http://schemas.microsoft.com/office/drawing/2014/main" id="{856156B4-B45D-2846-B05E-38CC1BEDCB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6096" y="47868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3" name="Freeform 84">
                  <a:extLst>
                    <a:ext uri="{FF2B5EF4-FFF2-40B4-BE49-F238E27FC236}">
                      <a16:creationId xmlns:a16="http://schemas.microsoft.com/office/drawing/2014/main" id="{7BE3A966-CBF5-C543-A21C-214A701191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AA314EF-E95C-5D41-947C-0F757AC01B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4" name="Group 144">
                <a:extLst>
                  <a:ext uri="{FF2B5EF4-FFF2-40B4-BE49-F238E27FC236}">
                    <a16:creationId xmlns:a16="http://schemas.microsoft.com/office/drawing/2014/main" id="{58EEA429-9DBC-9544-826C-1159AF6363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496" y="41264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41" name="Freeform 84">
                  <a:extLst>
                    <a:ext uri="{FF2B5EF4-FFF2-40B4-BE49-F238E27FC236}">
                      <a16:creationId xmlns:a16="http://schemas.microsoft.com/office/drawing/2014/main" id="{6C7C13EC-49F3-294B-9F97-A23848ED32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TextBox 146">
                  <a:extLst>
                    <a:ext uri="{FF2B5EF4-FFF2-40B4-BE49-F238E27FC236}">
                      <a16:creationId xmlns:a16="http://schemas.microsoft.com/office/drawing/2014/main" id="{D430AF8C-275A-394E-B196-FA6509FEA1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5" name="Group 147">
                <a:extLst>
                  <a:ext uri="{FF2B5EF4-FFF2-40B4-BE49-F238E27FC236}">
                    <a16:creationId xmlns:a16="http://schemas.microsoft.com/office/drawing/2014/main" id="{F0F08615-72A1-EF45-B829-1885D889B1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87196" y="29834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9" name="Freeform 84">
                  <a:extLst>
                    <a:ext uri="{FF2B5EF4-FFF2-40B4-BE49-F238E27FC236}">
                      <a16:creationId xmlns:a16="http://schemas.microsoft.com/office/drawing/2014/main" id="{5E93BFA1-7FC0-5444-9964-F6F3581E8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TextBox 149">
                  <a:extLst>
                    <a:ext uri="{FF2B5EF4-FFF2-40B4-BE49-F238E27FC236}">
                      <a16:creationId xmlns:a16="http://schemas.microsoft.com/office/drawing/2014/main" id="{66F154BE-31B5-474E-95A4-1120923086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6" name="Group 150">
                <a:extLst>
                  <a:ext uri="{FF2B5EF4-FFF2-40B4-BE49-F238E27FC236}">
                    <a16:creationId xmlns:a16="http://schemas.microsoft.com/office/drawing/2014/main" id="{FF32745B-61EE-3547-BFF5-B279E92ABD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29596" y="20563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7" name="Freeform 84">
                  <a:extLst>
                    <a:ext uri="{FF2B5EF4-FFF2-40B4-BE49-F238E27FC236}">
                      <a16:creationId xmlns:a16="http://schemas.microsoft.com/office/drawing/2014/main" id="{D06A6547-772C-584E-BD0A-97538D8B01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TextBox 152">
                  <a:extLst>
                    <a:ext uri="{FF2B5EF4-FFF2-40B4-BE49-F238E27FC236}">
                      <a16:creationId xmlns:a16="http://schemas.microsoft.com/office/drawing/2014/main" id="{614D0D5E-CE1C-1344-B0C0-1708B27D362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7" name="Group 153">
                <a:extLst>
                  <a:ext uri="{FF2B5EF4-FFF2-40B4-BE49-F238E27FC236}">
                    <a16:creationId xmlns:a16="http://schemas.microsoft.com/office/drawing/2014/main" id="{39FBD568-DC83-324F-8914-35000D17A3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4696" y="27040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5" name="Freeform 84">
                  <a:extLst>
                    <a:ext uri="{FF2B5EF4-FFF2-40B4-BE49-F238E27FC236}">
                      <a16:creationId xmlns:a16="http://schemas.microsoft.com/office/drawing/2014/main" id="{C7BD5191-23AB-4C4A-96D8-1D0637B9C3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TextBox 155">
                  <a:extLst>
                    <a:ext uri="{FF2B5EF4-FFF2-40B4-BE49-F238E27FC236}">
                      <a16:creationId xmlns:a16="http://schemas.microsoft.com/office/drawing/2014/main" id="{42FC8676-A451-0F4D-AD96-46AF8DBE6F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8" name="Group 156">
                <a:extLst>
                  <a:ext uri="{FF2B5EF4-FFF2-40B4-BE49-F238E27FC236}">
                    <a16:creationId xmlns:a16="http://schemas.microsoft.com/office/drawing/2014/main" id="{3B5FA1EB-5A9F-E244-B4E9-E1CEC6B8AB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43996" y="20309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3" name="Freeform 84">
                  <a:extLst>
                    <a:ext uri="{FF2B5EF4-FFF2-40B4-BE49-F238E27FC236}">
                      <a16:creationId xmlns:a16="http://schemas.microsoft.com/office/drawing/2014/main" id="{26A7A724-BBF3-304F-92A3-804E09ACDC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TextBox 158">
                  <a:extLst>
                    <a:ext uri="{FF2B5EF4-FFF2-40B4-BE49-F238E27FC236}">
                      <a16:creationId xmlns:a16="http://schemas.microsoft.com/office/drawing/2014/main" id="{93DC627C-0E5E-7744-93FF-4716F935D6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09" name="Group 160">
                <a:extLst>
                  <a:ext uri="{FF2B5EF4-FFF2-40B4-BE49-F238E27FC236}">
                    <a16:creationId xmlns:a16="http://schemas.microsoft.com/office/drawing/2014/main" id="{ECA299FE-12B4-9542-8661-D284C194AE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04696" y="56631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31" name="Freeform 84">
                  <a:extLst>
                    <a:ext uri="{FF2B5EF4-FFF2-40B4-BE49-F238E27FC236}">
                      <a16:creationId xmlns:a16="http://schemas.microsoft.com/office/drawing/2014/main" id="{06F781A9-5A58-EE46-9D11-988AC9403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TextBox 162">
                  <a:extLst>
                    <a:ext uri="{FF2B5EF4-FFF2-40B4-BE49-F238E27FC236}">
                      <a16:creationId xmlns:a16="http://schemas.microsoft.com/office/drawing/2014/main" id="{AEBA667C-BC21-214F-8D26-F7C93F1DB3D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0" name="Group 163">
                <a:extLst>
                  <a:ext uri="{FF2B5EF4-FFF2-40B4-BE49-F238E27FC236}">
                    <a16:creationId xmlns:a16="http://schemas.microsoft.com/office/drawing/2014/main" id="{FE6652CC-D905-A641-83BC-568B127100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2896" y="50154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9" name="Freeform 84">
                  <a:extLst>
                    <a:ext uri="{FF2B5EF4-FFF2-40B4-BE49-F238E27FC236}">
                      <a16:creationId xmlns:a16="http://schemas.microsoft.com/office/drawing/2014/main" id="{D43FBC30-DE9A-694F-B382-96E1E98478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TextBox 165">
                  <a:extLst>
                    <a:ext uri="{FF2B5EF4-FFF2-40B4-BE49-F238E27FC236}">
                      <a16:creationId xmlns:a16="http://schemas.microsoft.com/office/drawing/2014/main" id="{B365529F-09F7-EA49-A3A2-0DDC24D95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1" name="Group 166">
                <a:extLst>
                  <a:ext uri="{FF2B5EF4-FFF2-40B4-BE49-F238E27FC236}">
                    <a16:creationId xmlns:a16="http://schemas.microsoft.com/office/drawing/2014/main" id="{77B48137-A415-3E47-B640-31635546B0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14296" y="41010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7" name="Freeform 84">
                  <a:extLst>
                    <a:ext uri="{FF2B5EF4-FFF2-40B4-BE49-F238E27FC236}">
                      <a16:creationId xmlns:a16="http://schemas.microsoft.com/office/drawing/2014/main" id="{CA2F4383-7019-7E48-9807-3428AE0A43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TextBox 168">
                  <a:extLst>
                    <a:ext uri="{FF2B5EF4-FFF2-40B4-BE49-F238E27FC236}">
                      <a16:creationId xmlns:a16="http://schemas.microsoft.com/office/drawing/2014/main" id="{4BC213D0-1082-3E40-9F23-9CCE98FF627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2" name="Group 169">
                <a:extLst>
                  <a:ext uri="{FF2B5EF4-FFF2-40B4-BE49-F238E27FC236}">
                    <a16:creationId xmlns:a16="http://schemas.microsoft.com/office/drawing/2014/main" id="{07F14C20-AB63-6B46-8F91-113C68C277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69496" y="59044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5" name="Freeform 84">
                  <a:extLst>
                    <a:ext uri="{FF2B5EF4-FFF2-40B4-BE49-F238E27FC236}">
                      <a16:creationId xmlns:a16="http://schemas.microsoft.com/office/drawing/2014/main" id="{5F80E2FF-DBF0-6C43-88D6-13E74CE8B9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TextBox 171">
                  <a:extLst>
                    <a:ext uri="{FF2B5EF4-FFF2-40B4-BE49-F238E27FC236}">
                      <a16:creationId xmlns:a16="http://schemas.microsoft.com/office/drawing/2014/main" id="{EC7003BC-0ABB-E14B-AE8F-6D12F82015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3" name="Group 172">
                <a:extLst>
                  <a:ext uri="{FF2B5EF4-FFF2-40B4-BE49-F238E27FC236}">
                    <a16:creationId xmlns:a16="http://schemas.microsoft.com/office/drawing/2014/main" id="{DFBA0BE3-219E-2C4D-8FA0-ED4B2751A0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5096" y="60441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3" name="Freeform 84">
                  <a:extLst>
                    <a:ext uri="{FF2B5EF4-FFF2-40B4-BE49-F238E27FC236}">
                      <a16:creationId xmlns:a16="http://schemas.microsoft.com/office/drawing/2014/main" id="{4EA526B2-7B7F-2842-B458-C7CE8A837F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TextBox 174">
                  <a:extLst>
                    <a:ext uri="{FF2B5EF4-FFF2-40B4-BE49-F238E27FC236}">
                      <a16:creationId xmlns:a16="http://schemas.microsoft.com/office/drawing/2014/main" id="{65D3D8A0-7A16-1D4C-AC42-59EC2EE4194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grpSp>
            <p:nvGrpSpPr>
              <p:cNvPr id="114" name="Group 175">
                <a:extLst>
                  <a:ext uri="{FF2B5EF4-FFF2-40B4-BE49-F238E27FC236}">
                    <a16:creationId xmlns:a16="http://schemas.microsoft.com/office/drawing/2014/main" id="{7A86EE27-7C20-3D49-B47A-FCE29E1669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5896" y="5891755"/>
                <a:ext cx="648422" cy="418253"/>
                <a:chOff x="3053396" y="4304255"/>
                <a:chExt cx="648422" cy="418253"/>
              </a:xfrm>
            </p:grpSpPr>
            <p:sp>
              <p:nvSpPr>
                <p:cNvPr id="121" name="Freeform 84">
                  <a:extLst>
                    <a:ext uri="{FF2B5EF4-FFF2-40B4-BE49-F238E27FC236}">
                      <a16:creationId xmlns:a16="http://schemas.microsoft.com/office/drawing/2014/main" id="{D358F6B5-FACE-8745-8F19-B70DB2D28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396" y="4304255"/>
                  <a:ext cx="596988" cy="418253"/>
                </a:xfrm>
                <a:custGeom>
                  <a:avLst/>
                  <a:gdLst>
                    <a:gd name="T0" fmla="*/ 2147483647 w 1036"/>
                    <a:gd name="T1" fmla="*/ 2147483647 h 675"/>
                    <a:gd name="T2" fmla="*/ 2147483647 w 1036"/>
                    <a:gd name="T3" fmla="*/ 2147483647 h 675"/>
                    <a:gd name="T4" fmla="*/ 2147483647 w 1036"/>
                    <a:gd name="T5" fmla="*/ 2147483647 h 675"/>
                    <a:gd name="T6" fmla="*/ 2147483647 w 1036"/>
                    <a:gd name="T7" fmla="*/ 2147483647 h 675"/>
                    <a:gd name="T8" fmla="*/ 2147483647 w 1036"/>
                    <a:gd name="T9" fmla="*/ 2147483647 h 675"/>
                    <a:gd name="T10" fmla="*/ 2147483647 w 1036"/>
                    <a:gd name="T11" fmla="*/ 2147483647 h 675"/>
                    <a:gd name="T12" fmla="*/ 2147483647 w 1036"/>
                    <a:gd name="T13" fmla="*/ 2147483647 h 675"/>
                    <a:gd name="T14" fmla="*/ 2147483647 w 1036"/>
                    <a:gd name="T15" fmla="*/ 2147483647 h 675"/>
                    <a:gd name="T16" fmla="*/ 2147483647 w 1036"/>
                    <a:gd name="T17" fmla="*/ 2147483647 h 675"/>
                    <a:gd name="T18" fmla="*/ 2147483647 w 1036"/>
                    <a:gd name="T19" fmla="*/ 2147483647 h 675"/>
                    <a:gd name="T20" fmla="*/ 2147483647 w 1036"/>
                    <a:gd name="T21" fmla="*/ 2147483647 h 675"/>
                    <a:gd name="T22" fmla="*/ 2147483647 w 1036"/>
                    <a:gd name="T23" fmla="*/ 2147483647 h 675"/>
                    <a:gd name="T24" fmla="*/ 2147483647 w 1036"/>
                    <a:gd name="T25" fmla="*/ 2147483647 h 675"/>
                    <a:gd name="T26" fmla="*/ 2147483647 w 1036"/>
                    <a:gd name="T27" fmla="*/ 2147483647 h 675"/>
                    <a:gd name="T28" fmla="*/ 2147483647 w 1036"/>
                    <a:gd name="T29" fmla="*/ 2147483647 h 675"/>
                    <a:gd name="T30" fmla="*/ 2147483647 w 1036"/>
                    <a:gd name="T31" fmla="*/ 2147483647 h 675"/>
                    <a:gd name="T32" fmla="*/ 2147483647 w 1036"/>
                    <a:gd name="T33" fmla="*/ 2147483647 h 675"/>
                    <a:gd name="T34" fmla="*/ 2147483647 w 1036"/>
                    <a:gd name="T35" fmla="*/ 2147483647 h 6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36"/>
                    <a:gd name="T55" fmla="*/ 0 h 675"/>
                    <a:gd name="T56" fmla="*/ 1036 w 1036"/>
                    <a:gd name="T57" fmla="*/ 675 h 6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36" h="675">
                      <a:moveTo>
                        <a:pt x="648" y="11"/>
                      </a:moveTo>
                      <a:cubicBezTo>
                        <a:pt x="584" y="19"/>
                        <a:pt x="464" y="33"/>
                        <a:pt x="390" y="53"/>
                      </a:cubicBezTo>
                      <a:cubicBezTo>
                        <a:pt x="316" y="73"/>
                        <a:pt x="246" y="100"/>
                        <a:pt x="206" y="129"/>
                      </a:cubicBezTo>
                      <a:cubicBezTo>
                        <a:pt x="166" y="158"/>
                        <a:pt x="183" y="201"/>
                        <a:pt x="152" y="229"/>
                      </a:cubicBezTo>
                      <a:cubicBezTo>
                        <a:pt x="121" y="257"/>
                        <a:pt x="44" y="259"/>
                        <a:pt x="22" y="297"/>
                      </a:cubicBezTo>
                      <a:cubicBezTo>
                        <a:pt x="0" y="335"/>
                        <a:pt x="0" y="427"/>
                        <a:pt x="18" y="459"/>
                      </a:cubicBezTo>
                      <a:cubicBezTo>
                        <a:pt x="36" y="491"/>
                        <a:pt x="59" y="484"/>
                        <a:pt x="132" y="489"/>
                      </a:cubicBezTo>
                      <a:cubicBezTo>
                        <a:pt x="205" y="494"/>
                        <a:pt x="380" y="478"/>
                        <a:pt x="458" y="489"/>
                      </a:cubicBezTo>
                      <a:cubicBezTo>
                        <a:pt x="536" y="500"/>
                        <a:pt x="549" y="527"/>
                        <a:pt x="598" y="555"/>
                      </a:cubicBezTo>
                      <a:cubicBezTo>
                        <a:pt x="647" y="583"/>
                        <a:pt x="707" y="639"/>
                        <a:pt x="752" y="657"/>
                      </a:cubicBezTo>
                      <a:cubicBezTo>
                        <a:pt x="797" y="675"/>
                        <a:pt x="837" y="670"/>
                        <a:pt x="870" y="661"/>
                      </a:cubicBezTo>
                      <a:cubicBezTo>
                        <a:pt x="903" y="652"/>
                        <a:pt x="932" y="639"/>
                        <a:pt x="952" y="603"/>
                      </a:cubicBezTo>
                      <a:cubicBezTo>
                        <a:pt x="972" y="567"/>
                        <a:pt x="981" y="497"/>
                        <a:pt x="992" y="445"/>
                      </a:cubicBezTo>
                      <a:cubicBezTo>
                        <a:pt x="1003" y="393"/>
                        <a:pt x="1013" y="347"/>
                        <a:pt x="1018" y="291"/>
                      </a:cubicBezTo>
                      <a:cubicBezTo>
                        <a:pt x="1023" y="235"/>
                        <a:pt x="1036" y="153"/>
                        <a:pt x="1022" y="107"/>
                      </a:cubicBezTo>
                      <a:cubicBezTo>
                        <a:pt x="1008" y="61"/>
                        <a:pt x="975" y="34"/>
                        <a:pt x="934" y="17"/>
                      </a:cubicBezTo>
                      <a:cubicBezTo>
                        <a:pt x="893" y="0"/>
                        <a:pt x="824" y="4"/>
                        <a:pt x="776" y="3"/>
                      </a:cubicBezTo>
                      <a:cubicBezTo>
                        <a:pt x="728" y="2"/>
                        <a:pt x="712" y="3"/>
                        <a:pt x="648" y="11"/>
                      </a:cubicBez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TextBox 177">
                  <a:extLst>
                    <a:ext uri="{FF2B5EF4-FFF2-40B4-BE49-F238E27FC236}">
                      <a16:creationId xmlns:a16="http://schemas.microsoft.com/office/drawing/2014/main" id="{B1AB4783-F539-B945-9A64-F1D56FF53E7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8029" y="4323258"/>
                  <a:ext cx="583789" cy="353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access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ts val="1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</a:t>
                  </a:r>
                </a:p>
              </p:txBody>
            </p:sp>
          </p:grpSp>
          <p:sp>
            <p:nvSpPr>
              <p:cNvPr id="115" name="TextBox 4">
                <a:extLst>
                  <a:ext uri="{FF2B5EF4-FFF2-40B4-BE49-F238E27FC236}">
                    <a16:creationId xmlns:a16="http://schemas.microsoft.com/office/drawing/2014/main" id="{AD113CB3-D1DA-D14C-BCF8-507FA9B07B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053502">
                <a:off x="5143500" y="1955800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16" name="TextBox 179">
                <a:extLst>
                  <a:ext uri="{FF2B5EF4-FFF2-40B4-BE49-F238E27FC236}">
                    <a16:creationId xmlns:a16="http://schemas.microsoft.com/office/drawing/2014/main" id="{07681ACD-1B8E-2040-A8F9-DA0A9F0D0A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829263">
                <a:off x="7429500" y="3429000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17" name="TextBox 180">
                <a:extLst>
                  <a:ext uri="{FF2B5EF4-FFF2-40B4-BE49-F238E27FC236}">
                    <a16:creationId xmlns:a16="http://schemas.microsoft.com/office/drawing/2014/main" id="{9E585693-3F37-D446-8EB0-74D3309D1F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9845918">
                <a:off x="6098241" y="5942112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18" name="TextBox 181">
                <a:extLst>
                  <a:ext uri="{FF2B5EF4-FFF2-40B4-BE49-F238E27FC236}">
                    <a16:creationId xmlns:a16="http://schemas.microsoft.com/office/drawing/2014/main" id="{A2E137DD-4E4B-3D4B-B166-5127296162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9948738">
                <a:off x="1730786" y="5845469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19" name="TextBox 182">
                <a:extLst>
                  <a:ext uri="{FF2B5EF4-FFF2-40B4-BE49-F238E27FC236}">
                    <a16:creationId xmlns:a16="http://schemas.microsoft.com/office/drawing/2014/main" id="{4C7196DB-EE8E-C64F-B248-A3DD5346EE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4992697">
                <a:off x="144631" y="3539025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  <p:sp>
            <p:nvSpPr>
              <p:cNvPr id="120" name="TextBox 183">
                <a:extLst>
                  <a:ext uri="{FF2B5EF4-FFF2-40B4-BE49-F238E27FC236}">
                    <a16:creationId xmlns:a16="http://schemas.microsoft.com/office/drawing/2014/main" id="{49992B79-6850-374C-B3FD-3301403976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1017263">
                <a:off x="2330376" y="1905681"/>
                <a:ext cx="54373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381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need to share the network?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251781C-8058-A243-8563-82A5AAA172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Freeform 46"/>
          <p:cNvSpPr>
            <a:spLocks noChangeAspect="1"/>
          </p:cNvSpPr>
          <p:nvPr/>
        </p:nvSpPr>
        <p:spPr>
          <a:xfrm rot="21345852">
            <a:off x="4122253" y="1507063"/>
            <a:ext cx="3762198" cy="2404265"/>
          </a:xfrm>
          <a:custGeom>
            <a:avLst/>
            <a:gdLst>
              <a:gd name="connsiteX0" fmla="*/ 59559 w 5120482"/>
              <a:gd name="connsiteY0" fmla="*/ 0 h 3144012"/>
              <a:gd name="connsiteX1" fmla="*/ 414384 w 5120482"/>
              <a:gd name="connsiteY1" fmla="*/ 1456737 h 3144012"/>
              <a:gd name="connsiteX2" fmla="*/ 3159608 w 5120482"/>
              <a:gd name="connsiteY2" fmla="*/ 3118911 h 3144012"/>
              <a:gd name="connsiteX3" fmla="*/ 5120482 w 5120482"/>
              <a:gd name="connsiteY3" fmla="*/ 2502599 h 314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0482" h="3144012">
                <a:moveTo>
                  <a:pt x="59559" y="0"/>
                </a:moveTo>
                <a:cubicBezTo>
                  <a:pt x="-21366" y="468459"/>
                  <a:pt x="-102291" y="936918"/>
                  <a:pt x="414384" y="1456737"/>
                </a:cubicBezTo>
                <a:cubicBezTo>
                  <a:pt x="931059" y="1976556"/>
                  <a:pt x="2375258" y="2944601"/>
                  <a:pt x="3159608" y="3118911"/>
                </a:cubicBezTo>
                <a:cubicBezTo>
                  <a:pt x="3943958" y="3293221"/>
                  <a:pt x="5120482" y="2502599"/>
                  <a:pt x="5120482" y="2502599"/>
                </a:cubicBezTo>
              </a:path>
            </a:pathLst>
          </a:custGeom>
          <a:noFill/>
          <a:ln w="38100" cmpd="sng">
            <a:solidFill>
              <a:schemeClr val="accent2">
                <a:lumMod val="75000"/>
              </a:schemeClr>
            </a:solidFill>
            <a:prstDash val="sysDash"/>
            <a:headEnd type="stealth"/>
            <a:tailEnd type="stealt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37" tIns="45665" rIns="91337" bIns="45665" numCol="1" spcCol="38055" rtlCol="0" anchor="t">
            <a:noAutofit/>
          </a:bodyPr>
          <a:lstStyle/>
          <a:p>
            <a:pPr algn="l" defTabSz="913368" rtl="0" latinLnBrk="1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50" name="Freeform 49"/>
          <p:cNvSpPr>
            <a:spLocks noChangeAspect="1"/>
          </p:cNvSpPr>
          <p:nvPr/>
        </p:nvSpPr>
        <p:spPr>
          <a:xfrm rot="21430433">
            <a:off x="2828431" y="1352269"/>
            <a:ext cx="5486400" cy="3592619"/>
          </a:xfrm>
          <a:custGeom>
            <a:avLst/>
            <a:gdLst>
              <a:gd name="connsiteX0" fmla="*/ 0 w 7301923"/>
              <a:gd name="connsiteY0" fmla="*/ 0 h 4538296"/>
              <a:gd name="connsiteX1" fmla="*/ 1512675 w 7301923"/>
              <a:gd name="connsiteY1" fmla="*/ 1662174 h 4538296"/>
              <a:gd name="connsiteX2" fmla="*/ 4818149 w 7301923"/>
              <a:gd name="connsiteY2" fmla="*/ 3567138 h 4538296"/>
              <a:gd name="connsiteX3" fmla="*/ 7301923 w 7301923"/>
              <a:gd name="connsiteY3" fmla="*/ 4538296 h 453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923" h="4538296">
                <a:moveTo>
                  <a:pt x="0" y="0"/>
                </a:moveTo>
                <a:cubicBezTo>
                  <a:pt x="354825" y="533825"/>
                  <a:pt x="709650" y="1067651"/>
                  <a:pt x="1512675" y="1662174"/>
                </a:cubicBezTo>
                <a:cubicBezTo>
                  <a:pt x="2315700" y="2256697"/>
                  <a:pt x="3853274" y="3087784"/>
                  <a:pt x="4818149" y="3567138"/>
                </a:cubicBezTo>
                <a:cubicBezTo>
                  <a:pt x="5783024" y="4046492"/>
                  <a:pt x="7000011" y="4376436"/>
                  <a:pt x="7301923" y="4538296"/>
                </a:cubicBezTo>
              </a:path>
            </a:pathLst>
          </a:custGeom>
          <a:ln w="38100" cmpd="sng">
            <a:solidFill>
              <a:srgbClr val="D3A600"/>
            </a:solidFill>
            <a:prstDash val="sysDash"/>
            <a:headEnd type="stealth"/>
            <a:tailEnd type="stealt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37" tIns="45665" rIns="91337" bIns="45665" numCol="1" spcCol="38055" rtlCol="0" anchor="t">
            <a:noAutofit/>
          </a:bodyPr>
          <a:lstStyle/>
          <a:p>
            <a:pPr algn="l" defTabSz="913368" rtl="0" latinLnBrk="1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1038" y="1758921"/>
            <a:ext cx="2399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00FF"/>
                </a:solidFill>
              </a:rPr>
              <a:t>Switch and link resources</a:t>
            </a:r>
          </a:p>
        </p:txBody>
      </p:sp>
      <p:cxnSp>
        <p:nvCxnSpPr>
          <p:cNvPr id="41" name="Straight Arrow Connector 40"/>
          <p:cNvCxnSpPr>
            <a:stCxn id="3" idx="2"/>
            <a:endCxn id="36" idx="3"/>
          </p:cNvCxnSpPr>
          <p:nvPr/>
        </p:nvCxnSpPr>
        <p:spPr bwMode="auto">
          <a:xfrm flipH="1">
            <a:off x="4322763" y="2713028"/>
            <a:ext cx="2638012" cy="3770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Arrow Connector 50"/>
          <p:cNvCxnSpPr>
            <a:stCxn id="3" idx="2"/>
            <a:endCxn id="38" idx="0"/>
          </p:cNvCxnSpPr>
          <p:nvPr/>
        </p:nvCxnSpPr>
        <p:spPr bwMode="auto">
          <a:xfrm flipH="1">
            <a:off x="6286501" y="2713028"/>
            <a:ext cx="674274" cy="145733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/>
          <p:cNvCxnSpPr>
            <a:stCxn id="3" idx="2"/>
          </p:cNvCxnSpPr>
          <p:nvPr/>
        </p:nvCxnSpPr>
        <p:spPr bwMode="auto">
          <a:xfrm flipH="1">
            <a:off x="5126545" y="2713028"/>
            <a:ext cx="1834230" cy="10156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6072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13" name="Shape 199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4" name="Shape 200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5" name="Shape 201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6" name="Shape 20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7" name="Shape 20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8" name="Shape 20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5" name="Shape 20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2" name="Shape 20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23" name="Shape 20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0" name="Shape 21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6" name="Shape 21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3" name="Shape 21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8" name="Shape 21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29" name="Shape 21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6" name="Shape 21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32" name="Shape 21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9" name="Shape 21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36" name="Shape 22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37" name="Shape 22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38" name="Shape 22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25" name="Shape 225"/>
          <p:cNvSpPr>
            <a:spLocks noChangeArrowheads="1"/>
          </p:cNvSpPr>
          <p:nvPr/>
        </p:nvSpPr>
        <p:spPr bwMode="auto">
          <a:xfrm>
            <a:off x="114300" y="3756025"/>
            <a:ext cx="325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Zoom client</a:t>
            </a:r>
          </a:p>
        </p:txBody>
      </p:sp>
      <p:sp>
        <p:nvSpPr>
          <p:cNvPr id="226" name="Shape 226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0" name="Shape 230"/>
          <p:cNvSpPr>
            <a:spLocks noChangeArrowheads="1"/>
          </p:cNvSpPr>
          <p:nvPr/>
        </p:nvSpPr>
        <p:spPr bwMode="auto">
          <a:xfrm>
            <a:off x="5946775" y="2939058"/>
            <a:ext cx="3098800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Zoom client</a:t>
            </a:r>
          </a:p>
        </p:txBody>
      </p:sp>
      <p:sp>
        <p:nvSpPr>
          <p:cNvPr id="231" name="Shape 231"/>
          <p:cNvSpPr>
            <a:spLocks noChangeArrowheads="1"/>
          </p:cNvSpPr>
          <p:nvPr/>
        </p:nvSpPr>
        <p:spPr bwMode="auto">
          <a:xfrm>
            <a:off x="152400" y="1443037"/>
            <a:ext cx="2089150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Facebook server</a:t>
            </a:r>
          </a:p>
        </p:txBody>
      </p:sp>
      <p:sp>
        <p:nvSpPr>
          <p:cNvPr id="232" name="Shape 232"/>
          <p:cNvSpPr>
            <a:spLocks noChangeArrowheads="1"/>
          </p:cNvSpPr>
          <p:nvPr/>
        </p:nvSpPr>
        <p:spPr bwMode="auto">
          <a:xfrm>
            <a:off x="5776912" y="5494288"/>
            <a:ext cx="3138487" cy="99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Firefox accessing </a:t>
            </a:r>
            <a:r>
              <a:rPr lang="en-US" altLang="zh-CN" sz="3000" b="0" dirty="0" err="1">
                <a:solidFill>
                  <a:srgbClr val="0000FF"/>
                </a:solidFill>
                <a:latin typeface="Arial" charset="0"/>
                <a:sym typeface="Calibri" charset="0"/>
              </a:rPr>
              <a:t>instagram</a:t>
            </a:r>
            <a:endParaRPr lang="en-US" altLang="x-none" sz="3000" b="0" dirty="0">
              <a:solidFill>
                <a:srgbClr val="0000FF"/>
              </a:solidFill>
              <a:latin typeface="Arial" charset="0"/>
              <a:sym typeface="Calibri" charset="0"/>
            </a:endParaRPr>
          </a:p>
        </p:txBody>
      </p:sp>
      <p:pic>
        <p:nvPicPr>
          <p:cNvPr id="233" name="Picture 23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8900" y="3652838"/>
            <a:ext cx="6415088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Picture 234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2663" y="1847850"/>
            <a:ext cx="4672012" cy="34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" name="Shape 237"/>
          <p:cNvSpPr>
            <a:spLocks noChangeArrowheads="1"/>
          </p:cNvSpPr>
          <p:nvPr/>
        </p:nvSpPr>
        <p:spPr bwMode="auto">
          <a:xfrm>
            <a:off x="2527300" y="5867996"/>
            <a:ext cx="3100388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Netflix</a:t>
            </a:r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 client</a:t>
            </a:r>
          </a:p>
        </p:txBody>
      </p:sp>
      <p:sp>
        <p:nvSpPr>
          <p:cNvPr id="238" name="Shape 238"/>
          <p:cNvSpPr>
            <a:spLocks noChangeArrowheads="1"/>
          </p:cNvSpPr>
          <p:nvPr/>
        </p:nvSpPr>
        <p:spPr bwMode="auto">
          <a:xfrm>
            <a:off x="4114800" y="1673821"/>
            <a:ext cx="2822575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Netflix</a:t>
            </a:r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 server</a:t>
            </a:r>
          </a:p>
        </p:txBody>
      </p:sp>
      <p:pic>
        <p:nvPicPr>
          <p:cNvPr id="239" name="Picture 238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3163" y="2049463"/>
            <a:ext cx="1722437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among many services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BCAD4-7A5D-E44D-9C49-EF1752D849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1715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dvAuto="0"/>
      <p:bldP spid="230" grpId="0" advAuto="0"/>
      <p:bldP spid="231" grpId="0" advAuto="0"/>
      <p:bldP spid="232" grpId="0" advAuto="0"/>
      <p:bldP spid="233" grpId="0" animBg="1" advAuto="0"/>
      <p:bldP spid="235" grpId="0" animBg="1" advAuto="0"/>
      <p:bldP spid="237" grpId="0" advAuto="0"/>
      <p:bldP spid="238" grpId="0" advAuto="0"/>
      <p:bldP spid="239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share switched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  <a:p>
            <a:pPr lvl="1"/>
            <a:r>
              <a:rPr lang="en-US" dirty="0"/>
              <a:t>Resource </a:t>
            </a:r>
            <a:r>
              <a:rPr lang="en-US" dirty="0">
                <a:solidFill>
                  <a:srgbClr val="0000FF"/>
                </a:solidFill>
              </a:rPr>
              <a:t>reserved</a:t>
            </a:r>
            <a:r>
              <a:rPr lang="en-US" dirty="0"/>
              <a:t> per connection</a:t>
            </a:r>
          </a:p>
          <a:p>
            <a:pPr lvl="1"/>
            <a:r>
              <a:rPr lang="en-US" dirty="0"/>
              <a:t>Admission control: per connection</a:t>
            </a:r>
          </a:p>
          <a:p>
            <a:r>
              <a:rPr lang="en-US" dirty="0"/>
              <a:t>Packet switching via statistical multiplexing</a:t>
            </a:r>
          </a:p>
          <a:p>
            <a:pPr lvl="1"/>
            <a:r>
              <a:rPr lang="en-US" dirty="0"/>
              <a:t>Packets treated independently, </a:t>
            </a:r>
            <a:r>
              <a:rPr lang="en-US" dirty="0">
                <a:solidFill>
                  <a:srgbClr val="0000FF"/>
                </a:solidFill>
              </a:rPr>
              <a:t>on-demand</a:t>
            </a:r>
          </a:p>
          <a:p>
            <a:pPr lvl="1"/>
            <a:r>
              <a:rPr lang="en-US" dirty="0"/>
              <a:t>Admission control: per packet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84C2F-B3BA-B241-AD7D-86F318B2B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</p:txBody>
      </p:sp>
      <p:sp>
        <p:nvSpPr>
          <p:cNvPr id="49" name="Content Placeholder 4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sends reservation request to </a:t>
            </a:r>
            <a:r>
              <a:rPr lang="en-US" sz="2800" dirty="0" err="1"/>
              <a:t>dst</a:t>
            </a:r>
            <a:endParaRPr lang="en-US" sz="2800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/>
              <a:t>Switches </a:t>
            </a:r>
            <a:r>
              <a:rPr lang="en-US" sz="2800" dirty="0">
                <a:solidFill>
                  <a:srgbClr val="0000FF"/>
                </a:solidFill>
              </a:rPr>
              <a:t>create</a:t>
            </a:r>
            <a:r>
              <a:rPr lang="en-US" sz="2800" dirty="0"/>
              <a:t> circuit </a:t>
            </a:r>
            <a:r>
              <a:rPr lang="en-US" sz="2800" i="1" dirty="0"/>
              <a:t>after</a:t>
            </a:r>
            <a:r>
              <a:rPr lang="en-US" sz="2800" dirty="0"/>
              <a:t> admission control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FF"/>
                </a:solidFill>
              </a:rPr>
              <a:t>sends</a:t>
            </a:r>
            <a:r>
              <a:rPr lang="en-US" sz="2800" dirty="0"/>
              <a:t> data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sends </a:t>
            </a:r>
            <a:r>
              <a:rPr lang="en-US" sz="2800" dirty="0">
                <a:solidFill>
                  <a:srgbClr val="0000FF"/>
                </a:solidFill>
              </a:rPr>
              <a:t>teardown</a:t>
            </a:r>
            <a:r>
              <a:rPr lang="en-US" sz="2800" dirty="0"/>
              <a:t> request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800" dirty="0">
                <a:solidFill>
                  <a:srgbClr val="0000FF"/>
                </a:solidFill>
              </a:rPr>
              <a:t>More details in backup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4F5E5-B95D-694E-829A-885D360A9B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F36FED86-94EF-254D-90EE-B810FE8299EE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48" name="Group 47"/>
          <p:cNvGrpSpPr>
            <a:grpSpLocks noChangeAspect="1"/>
          </p:cNvGrpSpPr>
          <p:nvPr/>
        </p:nvGrpSpPr>
        <p:grpSpPr>
          <a:xfrm rot="16200000">
            <a:off x="4333262" y="2456484"/>
            <a:ext cx="4572000" cy="2707033"/>
            <a:chOff x="554038" y="1527175"/>
            <a:chExt cx="7947025" cy="4705350"/>
          </a:xfrm>
        </p:grpSpPr>
        <p:sp>
          <p:nvSpPr>
            <p:cNvPr id="13" name="Shape 108"/>
            <p:cNvSpPr>
              <a:spLocks noChangeShapeType="1"/>
            </p:cNvSpPr>
            <p:nvPr/>
          </p:nvSpPr>
          <p:spPr bwMode="auto">
            <a:xfrm>
              <a:off x="3827463" y="1935163"/>
              <a:ext cx="315912" cy="1201737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4" name="Shape 109"/>
            <p:cNvSpPr>
              <a:spLocks noChangeShapeType="1"/>
            </p:cNvSpPr>
            <p:nvPr/>
          </p:nvSpPr>
          <p:spPr bwMode="auto">
            <a:xfrm flipH="1" flipV="1">
              <a:off x="6262688" y="4391025"/>
              <a:ext cx="2073275" cy="8620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5" name="Shape 110"/>
            <p:cNvSpPr>
              <a:spLocks noChangeShapeType="1"/>
            </p:cNvSpPr>
            <p:nvPr/>
          </p:nvSpPr>
          <p:spPr bwMode="auto">
            <a:xfrm flipH="1">
              <a:off x="701675" y="4911725"/>
              <a:ext cx="2286000" cy="11699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6" name="Shape 112"/>
            <p:cNvSpPr>
              <a:spLocks noChangeShapeType="1"/>
            </p:cNvSpPr>
            <p:nvPr/>
          </p:nvSpPr>
          <p:spPr bwMode="auto">
            <a:xfrm>
              <a:off x="2041525" y="2679700"/>
              <a:ext cx="20097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7" name="Shape 113"/>
            <p:cNvSpPr>
              <a:spLocks noChangeShapeType="1"/>
            </p:cNvSpPr>
            <p:nvPr/>
          </p:nvSpPr>
          <p:spPr bwMode="auto">
            <a:xfrm>
              <a:off x="1163638" y="4445000"/>
              <a:ext cx="18446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8" name="Shape 114"/>
            <p:cNvSpPr>
              <a:spLocks noChangeShapeType="1"/>
            </p:cNvSpPr>
            <p:nvPr/>
          </p:nvSpPr>
          <p:spPr bwMode="auto">
            <a:xfrm flipH="1">
              <a:off x="2403475" y="4911725"/>
              <a:ext cx="638175" cy="9794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9" name="Shape 115"/>
            <p:cNvSpPr/>
            <p:nvPr/>
          </p:nvSpPr>
          <p:spPr>
            <a:xfrm>
              <a:off x="1857375" y="2490788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Shape 116"/>
            <p:cNvSpPr/>
            <p:nvPr/>
          </p:nvSpPr>
          <p:spPr>
            <a:xfrm>
              <a:off x="1009650" y="4259263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Shape 117"/>
            <p:cNvSpPr/>
            <p:nvPr/>
          </p:nvSpPr>
          <p:spPr>
            <a:xfrm>
              <a:off x="2197100" y="5749925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" name="Shape 118"/>
            <p:cNvSpPr>
              <a:spLocks noChangeShapeType="1"/>
            </p:cNvSpPr>
            <p:nvPr/>
          </p:nvSpPr>
          <p:spPr bwMode="auto">
            <a:xfrm>
              <a:off x="2136775" y="1754188"/>
              <a:ext cx="1882775" cy="13081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3" name="Shape 119"/>
            <p:cNvSpPr>
              <a:spLocks noChangeShapeType="1"/>
            </p:cNvSpPr>
            <p:nvPr/>
          </p:nvSpPr>
          <p:spPr bwMode="auto">
            <a:xfrm>
              <a:off x="2795588" y="1860550"/>
              <a:ext cx="1255712" cy="11906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4" name="Shape 120"/>
            <p:cNvSpPr/>
            <p:nvPr/>
          </p:nvSpPr>
          <p:spPr>
            <a:xfrm>
              <a:off x="1955800" y="152717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" name="Shape 121"/>
            <p:cNvSpPr/>
            <p:nvPr/>
          </p:nvSpPr>
          <p:spPr>
            <a:xfrm>
              <a:off x="2616200" y="166052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Shape 122"/>
            <p:cNvSpPr>
              <a:spLocks noChangeShapeType="1"/>
            </p:cNvSpPr>
            <p:nvPr/>
          </p:nvSpPr>
          <p:spPr bwMode="auto">
            <a:xfrm flipV="1">
              <a:off x="1063625" y="4859338"/>
              <a:ext cx="1944688" cy="563562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7" name="Shape 123"/>
            <p:cNvSpPr/>
            <p:nvPr/>
          </p:nvSpPr>
          <p:spPr>
            <a:xfrm>
              <a:off x="90170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Shape 124"/>
            <p:cNvSpPr>
              <a:spLocks noChangeShapeType="1"/>
            </p:cNvSpPr>
            <p:nvPr/>
          </p:nvSpPr>
          <p:spPr bwMode="auto">
            <a:xfrm flipH="1">
              <a:off x="6242050" y="3646488"/>
              <a:ext cx="1743075" cy="7334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9" name="Shape 125"/>
            <p:cNvSpPr>
              <a:spLocks noChangeShapeType="1"/>
            </p:cNvSpPr>
            <p:nvPr/>
          </p:nvSpPr>
          <p:spPr bwMode="auto">
            <a:xfrm>
              <a:off x="6305550" y="4433888"/>
              <a:ext cx="765175" cy="9779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0" name="Shape 126"/>
            <p:cNvSpPr/>
            <p:nvPr/>
          </p:nvSpPr>
          <p:spPr>
            <a:xfrm>
              <a:off x="7821613" y="3455988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Shape 127"/>
            <p:cNvSpPr/>
            <p:nvPr/>
          </p:nvSpPr>
          <p:spPr>
            <a:xfrm>
              <a:off x="690245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Shape 128"/>
            <p:cNvSpPr>
              <a:spLocks noChangeShapeType="1"/>
            </p:cNvSpPr>
            <p:nvPr/>
          </p:nvSpPr>
          <p:spPr bwMode="auto">
            <a:xfrm flipH="1" flipV="1">
              <a:off x="6305550" y="4359275"/>
              <a:ext cx="1668463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3" name="Shape 129"/>
            <p:cNvSpPr/>
            <p:nvPr/>
          </p:nvSpPr>
          <p:spPr>
            <a:xfrm>
              <a:off x="7821613" y="4633913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4" name="Shape 130"/>
            <p:cNvSpPr/>
            <p:nvPr/>
          </p:nvSpPr>
          <p:spPr>
            <a:xfrm>
              <a:off x="554038" y="58753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" name="Shape 131"/>
            <p:cNvSpPr/>
            <p:nvPr/>
          </p:nvSpPr>
          <p:spPr>
            <a:xfrm>
              <a:off x="8143875" y="5054600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Shape 132"/>
            <p:cNvSpPr>
              <a:spLocks noChangeShapeType="1"/>
            </p:cNvSpPr>
            <p:nvPr/>
          </p:nvSpPr>
          <p:spPr bwMode="auto">
            <a:xfrm>
              <a:off x="4040188" y="3114675"/>
              <a:ext cx="2254250" cy="12763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7" name="Shape 133"/>
            <p:cNvSpPr>
              <a:spLocks noChangeShapeType="1"/>
            </p:cNvSpPr>
            <p:nvPr/>
          </p:nvSpPr>
          <p:spPr bwMode="auto">
            <a:xfrm flipH="1">
              <a:off x="3051175" y="3114675"/>
              <a:ext cx="1052513" cy="17129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8" name="Shape 134"/>
            <p:cNvSpPr>
              <a:spLocks noChangeShapeType="1"/>
            </p:cNvSpPr>
            <p:nvPr/>
          </p:nvSpPr>
          <p:spPr bwMode="auto">
            <a:xfrm flipH="1">
              <a:off x="3062288" y="4391025"/>
              <a:ext cx="3243262" cy="50006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Shape 138"/>
            <p:cNvSpPr/>
            <p:nvPr/>
          </p:nvSpPr>
          <p:spPr>
            <a:xfrm>
              <a:off x="3875088" y="2867025"/>
              <a:ext cx="447675" cy="446088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" name="Shape 139"/>
            <p:cNvSpPr/>
            <p:nvPr/>
          </p:nvSpPr>
          <p:spPr>
            <a:xfrm>
              <a:off x="2830513" y="4652963"/>
              <a:ext cx="446087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" name="Shape 140"/>
            <p:cNvSpPr/>
            <p:nvPr/>
          </p:nvSpPr>
          <p:spPr>
            <a:xfrm>
              <a:off x="6062663" y="4170363"/>
              <a:ext cx="447675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Shape 141"/>
            <p:cNvSpPr/>
            <p:nvPr/>
          </p:nvSpPr>
          <p:spPr>
            <a:xfrm>
              <a:off x="3643313" y="16970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6" name="Shape 1260"/>
          <p:cNvSpPr/>
          <p:nvPr/>
        </p:nvSpPr>
        <p:spPr>
          <a:xfrm>
            <a:off x="7695134" y="2204084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47" name="Shape 1259"/>
          <p:cNvSpPr/>
          <p:nvPr/>
        </p:nvSpPr>
        <p:spPr>
          <a:xfrm>
            <a:off x="5670483" y="5289554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src</a:t>
            </a:r>
          </a:p>
        </p:txBody>
      </p:sp>
      <p:sp>
        <p:nvSpPr>
          <p:cNvPr id="51" name="Rectangular Callout 50"/>
          <p:cNvSpPr/>
          <p:nvPr/>
        </p:nvSpPr>
        <p:spPr bwMode="auto">
          <a:xfrm>
            <a:off x="5279627" y="3351857"/>
            <a:ext cx="926092" cy="364987"/>
          </a:xfrm>
          <a:prstGeom prst="wedgeRectCallout">
            <a:avLst>
              <a:gd name="adj1" fmla="val 34021"/>
              <a:gd name="adj2" fmla="val 93429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/>
              <a:t>10 Mbps?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2" name="Rectangular Callout 51"/>
          <p:cNvSpPr/>
          <p:nvPr/>
        </p:nvSpPr>
        <p:spPr bwMode="auto">
          <a:xfrm>
            <a:off x="7305891" y="2803954"/>
            <a:ext cx="926092" cy="364987"/>
          </a:xfrm>
          <a:prstGeom prst="wedgeRectCallout">
            <a:avLst>
              <a:gd name="adj1" fmla="val -73249"/>
              <a:gd name="adj2" fmla="val -33382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/>
              <a:t>10 Mbps?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34503" y="37462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✔️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65557" y="2590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262433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p"/>
      <p:bldP spid="51" grpId="0" animBg="1"/>
      <p:bldP spid="52" grpId="0" animBg="1"/>
      <p:bldP spid="53" grpId="0"/>
      <p:bldP spid="5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Circuit switching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Reservation establishes a “circuit” within a switch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1A990-0093-2945-BAB2-4674C2FA58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244" name="Shape 1244"/>
          <p:cNvSpPr/>
          <p:nvPr/>
        </p:nvSpPr>
        <p:spPr>
          <a:xfrm>
            <a:off x="3679032" y="2723555"/>
            <a:ext cx="1785938" cy="2027039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5" name="Shape 1245"/>
          <p:cNvSpPr/>
          <p:nvPr/>
        </p:nvSpPr>
        <p:spPr>
          <a:xfrm>
            <a:off x="4095654" y="3299914"/>
            <a:ext cx="1018608" cy="697928"/>
          </a:xfrm>
          <a:prstGeom prst="line">
            <a:avLst/>
          </a:prstGeom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6" name="Shape 1246"/>
          <p:cNvSpPr/>
          <p:nvPr/>
        </p:nvSpPr>
        <p:spPr>
          <a:xfrm flipV="1">
            <a:off x="2285999" y="3274826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3098602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3271713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3098602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0" name="Shape 1250"/>
          <p:cNvSpPr/>
          <p:nvPr/>
        </p:nvSpPr>
        <p:spPr>
          <a:xfrm>
            <a:off x="3920155" y="3143249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1" name="Shape 1251"/>
          <p:cNvSpPr/>
          <p:nvPr/>
        </p:nvSpPr>
        <p:spPr>
          <a:xfrm>
            <a:off x="4973858" y="3143249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950765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77725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951456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77725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6" name="Shape 1256"/>
          <p:cNvSpPr/>
          <p:nvPr/>
        </p:nvSpPr>
        <p:spPr>
          <a:xfrm>
            <a:off x="3911225" y="382190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7" name="Shape 1257"/>
          <p:cNvSpPr/>
          <p:nvPr/>
        </p:nvSpPr>
        <p:spPr>
          <a:xfrm>
            <a:off x="4964928" y="382190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8" name="Shape 1258"/>
          <p:cNvSpPr/>
          <p:nvPr/>
        </p:nvSpPr>
        <p:spPr>
          <a:xfrm>
            <a:off x="4154614" y="2265308"/>
            <a:ext cx="847900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/>
              <a:t>switch</a:t>
            </a:r>
          </a:p>
        </p:txBody>
      </p:sp>
      <p:sp>
        <p:nvSpPr>
          <p:cNvPr id="1259" name="Shape 1259"/>
          <p:cNvSpPr/>
          <p:nvPr/>
        </p:nvSpPr>
        <p:spPr>
          <a:xfrm>
            <a:off x="1537028" y="2997538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src</a:t>
            </a:r>
          </a:p>
        </p:txBody>
      </p:sp>
      <p:sp>
        <p:nvSpPr>
          <p:cNvPr id="1260" name="Shape 1260"/>
          <p:cNvSpPr/>
          <p:nvPr/>
        </p:nvSpPr>
        <p:spPr>
          <a:xfrm>
            <a:off x="7220361" y="3711913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>
                <a:solidFill>
                  <a:srgbClr val="0000FF"/>
                </a:solidFill>
              </a:rPr>
              <a:t>dst</a:t>
            </a:r>
          </a:p>
        </p:txBody>
      </p:sp>
    </p:spTree>
    <p:extLst>
      <p:ext uri="{BB962C8B-B14F-4D97-AF65-F5344CB8AC3E}">
        <p14:creationId xmlns:p14="http://schemas.microsoft.com/office/powerpoint/2010/main" val="29813647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45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Circuit switching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Pros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Predictable performance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Simple/fast switching (once circuit established)</a:t>
            </a:r>
          </a:p>
          <a:p>
            <a:pPr lvl="1">
              <a:spcBef>
                <a:spcPts val="0"/>
              </a:spcBef>
            </a:pPr>
            <a:endParaRPr lang="en-US" dirty="0">
              <a:ea typeface="ＭＳ Ｐゴシック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Cons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Complexity of circuit setup/teardown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Circuit setup adds delay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Switch fails </a:t>
            </a:r>
            <a:r>
              <a:rPr lang="en-US" dirty="0">
                <a:ea typeface="ＭＳ Ｐゴシック" charset="0"/>
                <a:cs typeface="ＭＳ Ｐゴシック" charset="0"/>
                <a:sym typeface="Wingdings"/>
              </a:rPr>
              <a:t></a:t>
            </a:r>
            <a:r>
              <a:rPr lang="en-US" dirty="0">
                <a:ea typeface="ＭＳ Ｐゴシック" charset="0"/>
                <a:cs typeface="ＭＳ Ｐゴシック" charset="0"/>
              </a:rPr>
              <a:t> its circuit(s) fails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ea typeface="ＭＳ Ｐゴシック" charset="0"/>
                <a:cs typeface="ＭＳ Ｐゴシック" charset="0"/>
              </a:rPr>
              <a:t>Extremely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i</a:t>
            </a:r>
            <a:r>
              <a:rPr lang="en-US" dirty="0">
                <a:ea typeface="ＭＳ Ｐゴシック" charset="0"/>
                <a:cs typeface="ＭＳ Ｐゴシック" charset="0"/>
              </a:rPr>
              <a:t>nefficient when traffic is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bursty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!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ea typeface="ＭＳ Ｐゴシック" charset="0"/>
                <a:cs typeface="ＭＳ Ｐゴシック" charset="0"/>
              </a:rPr>
              <a:t>Think: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Are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you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always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clicking?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12455-CDD0-A741-86B9-7F4C2043AD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6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packet contains destination (</a:t>
            </a:r>
            <a:r>
              <a:rPr lang="en-US" dirty="0" err="1">
                <a:solidFill>
                  <a:srgbClr val="0000FF"/>
                </a:solidFill>
              </a:rPr>
              <a:t>dst</a:t>
            </a:r>
            <a:r>
              <a:rPr lang="en-US" dirty="0"/>
              <a:t>)</a:t>
            </a:r>
          </a:p>
          <a:p>
            <a:r>
              <a:rPr lang="en-US" dirty="0"/>
              <a:t>Each packet treated independently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515E8-7FC6-A34B-966A-23182E80CD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244" name="Shape 1244"/>
          <p:cNvSpPr/>
          <p:nvPr/>
        </p:nvSpPr>
        <p:spPr>
          <a:xfrm>
            <a:off x="3679032" y="2314041"/>
            <a:ext cx="1785938" cy="1921617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6" name="Shape 1246"/>
          <p:cNvSpPr/>
          <p:nvPr/>
        </p:nvSpPr>
        <p:spPr>
          <a:xfrm flipV="1">
            <a:off x="2285999" y="2865312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2862199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541251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541942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8" name="Shape 1258"/>
          <p:cNvSpPr/>
          <p:nvPr/>
        </p:nvSpPr>
        <p:spPr>
          <a:xfrm>
            <a:off x="4107391" y="1828800"/>
            <a:ext cx="972934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/>
              <a:t>switch</a:t>
            </a:r>
          </a:p>
        </p:txBody>
      </p:sp>
      <p:sp>
        <p:nvSpPr>
          <p:cNvPr id="1260" name="Shape 1260"/>
          <p:cNvSpPr/>
          <p:nvPr/>
        </p:nvSpPr>
        <p:spPr>
          <a:xfrm>
            <a:off x="7197792" y="3275405"/>
            <a:ext cx="504858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5999" y="2619748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51413" y="3370247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30485" y="2742572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453412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 L 0.15417 -0.00231 L 0.26893 0.07083 L 0.45886 0.07523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0.00231 L 0.15538 -0.00231 L 0.27101 0.00185 L 0.46268 0.00208 " pathEditMode="relative" rAng="0" ptsTypes="AAAA">
                                      <p:cBhvr>
                                        <p:cTn id="4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20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15417 -0.00232 L 0.26893 0.07083 L 0.45886 0.07523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4" grpId="0" animBg="1" advAuto="0"/>
      <p:bldP spid="1246" grpId="0" animBg="1" advAuto="0"/>
      <p:bldP spid="1247" grpId="0" animBg="1" advAuto="0"/>
      <p:bldP spid="1248" grpId="0" animBg="1" advAuto="0"/>
      <p:bldP spid="1249" grpId="0" animBg="1" advAuto="0"/>
      <p:bldP spid="1252" grpId="0" animBg="1" advAuto="0"/>
      <p:bldP spid="1253" grpId="0" animBg="1" advAuto="0"/>
      <p:bldP spid="1254" grpId="0" animBg="1" advAuto="0"/>
      <p:bldP spid="1255" grpId="0" animBg="1" advAuto="0"/>
      <p:bldP spid="1258" grpId="0" animBg="1" advAuto="0"/>
      <p:bldP spid="1260" grpId="0" animBg="1" advAuto="0"/>
      <p:bldP spid="2" grpId="0" animBg="1"/>
      <p:bldP spid="2" grpId="1" animBg="1"/>
      <p:bldP spid="23" grpId="0" animBg="1"/>
      <p:bldP spid="23" grpId="1" animBg="1"/>
      <p:bldP spid="25" grpId="0" animBg="1"/>
      <p:bldP spid="2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packet contains destination (</a:t>
            </a:r>
            <a:r>
              <a:rPr lang="en-US" dirty="0" err="1">
                <a:solidFill>
                  <a:srgbClr val="0000FF"/>
                </a:solidFill>
              </a:rPr>
              <a:t>dst</a:t>
            </a:r>
            <a:r>
              <a:rPr lang="en-US" dirty="0"/>
              <a:t>)</a:t>
            </a:r>
          </a:p>
          <a:p>
            <a:r>
              <a:rPr lang="en-US" dirty="0"/>
              <a:t>Each packet treated independently</a:t>
            </a:r>
          </a:p>
          <a:p>
            <a:r>
              <a:rPr lang="en-US" dirty="0">
                <a:solidFill>
                  <a:srgbClr val="0000FF"/>
                </a:solidFill>
              </a:rPr>
              <a:t>With buffers to absolve transient overloads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F6BAE-A2D8-5E45-8255-9A8A97DAF7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9" name="Shape 1244"/>
          <p:cNvSpPr/>
          <p:nvPr/>
        </p:nvSpPr>
        <p:spPr>
          <a:xfrm>
            <a:off x="3679032" y="2314041"/>
            <a:ext cx="1785938" cy="1921617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6" name="Shape 1246"/>
          <p:cNvSpPr/>
          <p:nvPr/>
        </p:nvSpPr>
        <p:spPr>
          <a:xfrm flipV="1">
            <a:off x="2285999" y="2865312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2862199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541251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541942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Rectangle 1"/>
          <p:cNvSpPr/>
          <p:nvPr/>
        </p:nvSpPr>
        <p:spPr>
          <a:xfrm>
            <a:off x="2285999" y="2675563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93156" y="2726905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51413" y="3370247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" name="Shape 1258"/>
          <p:cNvSpPr/>
          <p:nvPr/>
        </p:nvSpPr>
        <p:spPr>
          <a:xfrm>
            <a:off x="4107391" y="1828800"/>
            <a:ext cx="972934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/>
              <a:t>switch</a:t>
            </a:r>
          </a:p>
        </p:txBody>
      </p:sp>
      <p:sp>
        <p:nvSpPr>
          <p:cNvPr id="34" name="Shape 1260"/>
          <p:cNvSpPr/>
          <p:nvPr/>
        </p:nvSpPr>
        <p:spPr>
          <a:xfrm>
            <a:off x="7197792" y="3275405"/>
            <a:ext cx="504858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>
                <a:solidFill>
                  <a:srgbClr val="0000FF"/>
                </a:solidFill>
              </a:rPr>
              <a:t>dst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14915" y="2926216"/>
            <a:ext cx="595792" cy="550155"/>
            <a:chOff x="6096000" y="4330700"/>
            <a:chExt cx="2031982" cy="1320800"/>
          </a:xfrm>
        </p:grpSpPr>
        <p:sp>
          <p:nvSpPr>
            <p:cNvPr id="20" name="Shape 1123"/>
            <p:cNvSpPr/>
            <p:nvPr/>
          </p:nvSpPr>
          <p:spPr>
            <a:xfrm flipH="1" flipV="1">
              <a:off x="8123810" y="4330700"/>
              <a:ext cx="10" cy="1320800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1" name="Shape 1125"/>
            <p:cNvSpPr/>
            <p:nvPr/>
          </p:nvSpPr>
          <p:spPr>
            <a:xfrm>
              <a:off x="6096000" y="4354555"/>
              <a:ext cx="2031982" cy="20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2" name="Shape 1126"/>
            <p:cNvSpPr/>
            <p:nvPr/>
          </p:nvSpPr>
          <p:spPr>
            <a:xfrm>
              <a:off x="6096000" y="5625112"/>
              <a:ext cx="2029169" cy="705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</p:spTree>
    <p:extLst>
      <p:ext uri="{BB962C8B-B14F-4D97-AF65-F5344CB8AC3E}">
        <p14:creationId xmlns:p14="http://schemas.microsoft.com/office/powerpoint/2010/main" val="327670784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15417 -0.00231 L 0.26893 0.07083 L 0.45886 0.07523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0.09063 -7.40741E-7 L 0.15851 -0.05625 L 0.27049 -0.06065 " pathEditMode="relative" rAng="0" ptsTypes="AAAA">
                                      <p:cBhvr>
                                        <p:cTn id="1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24" y="-30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44444E-6 L 0.08073 -0.00115 L 0.14097 0.03866 L 0.24115 0.04144 " pathEditMode="relative" rAng="0" ptsTypes="AAAA">
                                      <p:cBhvr>
                                        <p:cTn id="1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9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4" grpId="0" animBg="1"/>
      <p:bldP spid="24" grpId="1" animBg="1"/>
      <p:bldP spid="26" grpId="0" animBg="1"/>
      <p:bldP spid="26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Packet switching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Pros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Efficient</a:t>
            </a:r>
            <a:r>
              <a:rPr lang="en-US" dirty="0">
                <a:ea typeface="ＭＳ Ｐゴシック" charset="0"/>
              </a:rPr>
              <a:t> use of network resources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Simpler to implement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Robust: can “route around trouble” </a:t>
            </a:r>
          </a:p>
          <a:p>
            <a:pPr lvl="1">
              <a:spcBef>
                <a:spcPts val="0"/>
              </a:spcBef>
            </a:pPr>
            <a:endParaRPr lang="en-US" dirty="0">
              <a:ea typeface="ＭＳ Ｐゴシック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Cons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Unpredictable performance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Requires buffer management and congestion 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615C5-4E23-1944-8F8D-6EDB5CD4F9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me:</a:t>
            </a:r>
            <a:r>
              <a:rPr lang="zh-CN" altLang="en-US" dirty="0"/>
              <a:t> </a:t>
            </a:r>
            <a:r>
              <a:rPr lang="en-US" dirty="0"/>
              <a:t>H</a:t>
            </a:r>
            <a:r>
              <a:rPr lang="en-US" altLang="zh-CN" dirty="0"/>
              <a:t>ong</a:t>
            </a:r>
            <a:r>
              <a:rPr lang="zh-CN" altLang="en-US" dirty="0"/>
              <a:t> </a:t>
            </a:r>
            <a:r>
              <a:rPr lang="en-US" altLang="zh-CN" dirty="0"/>
              <a:t>Xu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@</a:t>
            </a:r>
            <a:r>
              <a:rPr lang="en-US" altLang="zh-CN" sz="2400" dirty="0"/>
              <a:t>CUHK</a:t>
            </a:r>
            <a:r>
              <a:rPr lang="en-US" sz="2400" dirty="0"/>
              <a:t> since 20</a:t>
            </a:r>
            <a:r>
              <a:rPr lang="en-US" altLang="zh-CN" sz="2400" dirty="0"/>
              <a:t>20;</a:t>
            </a:r>
            <a:r>
              <a:rPr lang="zh-CN" altLang="en-US" sz="2400" dirty="0"/>
              <a:t> </a:t>
            </a:r>
            <a:r>
              <a:rPr lang="en-US" altLang="zh-CN" sz="2400" dirty="0"/>
              <a:t>@</a:t>
            </a:r>
            <a:r>
              <a:rPr lang="en-US" altLang="zh-CN" sz="2400" dirty="0" err="1"/>
              <a:t>CityU</a:t>
            </a:r>
            <a:r>
              <a:rPr lang="zh-CN" altLang="en-US" sz="2400" dirty="0"/>
              <a:t> </a:t>
            </a:r>
            <a:r>
              <a:rPr lang="en-US" altLang="zh-CN" sz="2400" dirty="0"/>
              <a:t>since</a:t>
            </a:r>
            <a:r>
              <a:rPr lang="zh-CN" altLang="en-US" sz="2400" dirty="0"/>
              <a:t> </a:t>
            </a:r>
            <a:r>
              <a:rPr lang="en-US" altLang="zh-CN" sz="2400" dirty="0"/>
              <a:t>2013</a:t>
            </a:r>
          </a:p>
          <a:p>
            <a:r>
              <a:rPr lang="en-US" altLang="zh-CN" sz="2400" dirty="0" err="1"/>
              <a:t>Undergrad@CUHK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2003–2007,</a:t>
            </a:r>
            <a:r>
              <a:rPr lang="zh-CN" altLang="en-US" sz="2400" dirty="0"/>
              <a:t> </a:t>
            </a:r>
            <a:r>
              <a:rPr lang="en-US" altLang="zh-CN" sz="2400" dirty="0"/>
              <a:t>NA</a:t>
            </a:r>
            <a:r>
              <a:rPr lang="zh-CN" altLang="en-US" sz="2400" dirty="0"/>
              <a:t> </a:t>
            </a:r>
            <a:r>
              <a:rPr lang="en-US" altLang="zh-CN" sz="2400" dirty="0"/>
              <a:t>College</a:t>
            </a:r>
            <a:endParaRPr lang="en-US" sz="2400" dirty="0"/>
          </a:p>
          <a:p>
            <a:r>
              <a:rPr lang="en-US" sz="2400" dirty="0"/>
              <a:t>Research: </a:t>
            </a:r>
            <a:r>
              <a:rPr lang="en-US" altLang="zh-CN" sz="2400" dirty="0"/>
              <a:t>Computer</a:t>
            </a:r>
            <a:r>
              <a:rPr lang="zh-CN" altLang="en-US" sz="2400" dirty="0"/>
              <a:t> </a:t>
            </a:r>
            <a:r>
              <a:rPr lang="en-US" altLang="zh-CN" sz="2400" dirty="0"/>
              <a:t>networks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systems</a:t>
            </a:r>
            <a:endParaRPr lang="en-US" sz="2400" dirty="0"/>
          </a:p>
          <a:p>
            <a:pPr lvl="1"/>
            <a:r>
              <a:rPr lang="en-US" sz="2200" kern="1200" dirty="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https://henryhxu.github.io/</a:t>
            </a:r>
            <a:endParaRPr lang="en-US" sz="2200" kern="1200" dirty="0">
              <a:solidFill>
                <a:schemeClr val="tx2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altLang="zh-CN" sz="2400" dirty="0"/>
              <a:t>Call</a:t>
            </a:r>
            <a:r>
              <a:rPr lang="zh-CN" altLang="en-US" sz="2400" dirty="0"/>
              <a:t> </a:t>
            </a:r>
            <a:r>
              <a:rPr lang="en-US" altLang="zh-CN" sz="2400" dirty="0"/>
              <a:t>me</a:t>
            </a:r>
            <a:r>
              <a:rPr lang="zh-CN" altLang="en-US" sz="2400" dirty="0"/>
              <a:t> </a:t>
            </a:r>
            <a:r>
              <a:rPr lang="en-US" altLang="zh-CN" sz="2400" dirty="0"/>
              <a:t>Hong,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Henry</a:t>
            </a:r>
          </a:p>
          <a:p>
            <a:endParaRPr lang="en-US" dirty="0"/>
          </a:p>
          <a:p>
            <a:r>
              <a:rPr lang="en-US" sz="2400" dirty="0">
                <a:solidFill>
                  <a:schemeClr val="accent6"/>
                </a:solidFill>
              </a:rPr>
              <a:t>Office hours: </a:t>
            </a:r>
            <a:r>
              <a:rPr lang="en-US" altLang="zh-CN" sz="2400" dirty="0">
                <a:solidFill>
                  <a:schemeClr val="accent6"/>
                </a:solidFill>
              </a:rPr>
              <a:t>Mondays</a:t>
            </a:r>
            <a:r>
              <a:rPr lang="en-US" sz="2400" dirty="0">
                <a:solidFill>
                  <a:schemeClr val="accent6"/>
                </a:solidFill>
              </a:rPr>
              <a:t> 10am–12pm (</a:t>
            </a:r>
            <a:r>
              <a:rPr lang="en-US" altLang="zh-CN" sz="2400" dirty="0">
                <a:solidFill>
                  <a:schemeClr val="accent6"/>
                </a:solidFill>
              </a:rPr>
              <a:t>can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be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>
                <a:solidFill>
                  <a:schemeClr val="accent6"/>
                </a:solidFill>
              </a:rPr>
              <a:t>virtual)</a:t>
            </a:r>
            <a:endParaRPr lang="en-US" sz="2400" b="1" dirty="0">
              <a:solidFill>
                <a:schemeClr val="accent6"/>
              </a:solidFill>
            </a:endParaRPr>
          </a:p>
          <a:p>
            <a:pPr lvl="1"/>
            <a:r>
              <a:rPr lang="en-US" altLang="zh-CN" dirty="0"/>
              <a:t>B</a:t>
            </a:r>
            <a:r>
              <a:rPr lang="en-US" dirty="0"/>
              <a:t>y appointment (via </a:t>
            </a:r>
            <a:r>
              <a:rPr lang="en-US" altLang="zh-CN" dirty="0"/>
              <a:t>Piazza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messages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No office hours this week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747FA-5D3F-484B-84FB-AD04074C0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2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multiplexing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Allowing more demands than the network can handle</a:t>
            </a:r>
          </a:p>
          <a:p>
            <a:pPr lvl="1"/>
            <a:r>
              <a:rPr lang="en-US" dirty="0"/>
              <a:t>Hoping that not all demands are required at the same time</a:t>
            </a:r>
          </a:p>
          <a:p>
            <a:pPr lvl="1"/>
            <a:r>
              <a:rPr lang="en-US" dirty="0"/>
              <a:t>Results in unpredictability</a:t>
            </a:r>
          </a:p>
          <a:p>
            <a:pPr lvl="1"/>
            <a:r>
              <a:rPr lang="en-US" dirty="0"/>
              <a:t>Works well except for the extreme cases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51A19-6713-4C45-9CC2-654D3B8F05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56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4.6 Billion</a:t>
            </a:r>
            <a:r>
              <a:rPr lang="en-US" dirty="0"/>
              <a:t> users</a:t>
            </a:r>
          </a:p>
          <a:p>
            <a:r>
              <a:rPr lang="en-US" dirty="0">
                <a:solidFill>
                  <a:srgbClr val="0000FF"/>
                </a:solidFill>
              </a:rPr>
              <a:t>&gt;1.8 Billion</a:t>
            </a:r>
            <a:r>
              <a:rPr lang="en-US" dirty="0"/>
              <a:t> websites</a:t>
            </a:r>
          </a:p>
          <a:p>
            <a:r>
              <a:rPr lang="en-US" dirty="0">
                <a:solidFill>
                  <a:srgbClr val="0000FF"/>
                </a:solidFill>
              </a:rPr>
              <a:t>&gt;200 Billion</a:t>
            </a:r>
            <a:r>
              <a:rPr lang="en-US" dirty="0"/>
              <a:t> emails sent per day</a:t>
            </a:r>
          </a:p>
          <a:p>
            <a:r>
              <a:rPr lang="en-US" dirty="0">
                <a:solidFill>
                  <a:srgbClr val="0000FF"/>
                </a:solidFill>
              </a:rPr>
              <a:t>&gt;2.5 Billion</a:t>
            </a:r>
            <a:r>
              <a:rPr lang="en-US" dirty="0"/>
              <a:t> smartphones</a:t>
            </a:r>
          </a:p>
          <a:p>
            <a:r>
              <a:rPr lang="en-US" dirty="0">
                <a:solidFill>
                  <a:srgbClr val="0000FF"/>
                </a:solidFill>
              </a:rPr>
              <a:t>&gt;2.7 Billion</a:t>
            </a:r>
            <a:r>
              <a:rPr lang="en-US" dirty="0"/>
              <a:t> Facebook users </a:t>
            </a:r>
          </a:p>
          <a:p>
            <a:r>
              <a:rPr lang="en-US" dirty="0">
                <a:solidFill>
                  <a:srgbClr val="0000FF"/>
                </a:solidFill>
              </a:rPr>
              <a:t>&gt;1 Billion</a:t>
            </a:r>
            <a:r>
              <a:rPr lang="en-US" dirty="0"/>
              <a:t> hours of YouTube watched per day</a:t>
            </a:r>
          </a:p>
          <a:p>
            <a:r>
              <a:rPr lang="en-US" dirty="0"/>
              <a:t>Routers that switch </a:t>
            </a:r>
            <a:r>
              <a:rPr lang="en-US" dirty="0">
                <a:solidFill>
                  <a:srgbClr val="0000FF"/>
                </a:solidFill>
              </a:rPr>
              <a:t>10 Terabits/second</a:t>
            </a:r>
          </a:p>
          <a:p>
            <a:r>
              <a:rPr lang="en-US" dirty="0"/>
              <a:t>Links that carry </a:t>
            </a:r>
            <a:r>
              <a:rPr lang="en-US" altLang="zh-CN" dirty="0">
                <a:solidFill>
                  <a:srgbClr val="0000FF"/>
                </a:solidFill>
              </a:rPr>
              <a:t>4</a:t>
            </a:r>
            <a:r>
              <a:rPr lang="en-US" dirty="0">
                <a:solidFill>
                  <a:srgbClr val="0000FF"/>
                </a:solidFill>
              </a:rPr>
              <a:t>00 Gigabits/second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BBF36-E521-0A48-B3B6-475DE4A917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26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0B72-909C-6858-ED00-3533F713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Google’s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(pod)</a:t>
            </a:r>
            <a:endParaRPr lang="en-US" dirty="0"/>
          </a:p>
        </p:txBody>
      </p:sp>
      <p:pic>
        <p:nvPicPr>
          <p:cNvPr id="6" name="Content Placeholder 5" descr="A long hallway with rows of shelves&#10;&#10;Description automatically generated">
            <a:extLst>
              <a:ext uri="{FF2B5EF4-FFF2-40B4-BE49-F238E27FC236}">
                <a16:creationId xmlns:a16="http://schemas.microsoft.com/office/drawing/2014/main" id="{22EDC674-A6DC-6C47-0F14-A1B23EAB5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4" y="1736726"/>
            <a:ext cx="8910451" cy="43910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AA784-1927-59B1-4AE8-4A8762401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9280C2-1938-4849-A597-1B25F1D806CC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57F6C-523E-99B8-3F9F-C1E79AE15FEF}"/>
              </a:ext>
            </a:extLst>
          </p:cNvPr>
          <p:cNvSpPr txBox="1"/>
          <p:nvPr/>
        </p:nvSpPr>
        <p:spPr>
          <a:xfrm>
            <a:off x="2667000" y="6120068"/>
            <a:ext cx="6569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Source:</a:t>
            </a:r>
            <a:r>
              <a:rPr lang="zh-CN" altLang="en-US" sz="1000" dirty="0"/>
              <a:t> </a:t>
            </a:r>
            <a:r>
              <a:rPr lang="en-HK" altLang="zh-CN" sz="1000" dirty="0">
                <a:hlinkClick r:id="rId3"/>
              </a:rPr>
              <a:t>https://cloud.google.com/blog/products/compute/announcing-cloud-tpu-v5e-and-a3-gpus-in-ga</a:t>
            </a:r>
            <a:endParaRPr lang="en-HK" altLang="zh-CN" sz="1000" dirty="0"/>
          </a:p>
        </p:txBody>
      </p:sp>
    </p:spTree>
    <p:extLst>
      <p:ext uri="{BB962C8B-B14F-4D97-AF65-F5344CB8AC3E}">
        <p14:creationId xmlns:p14="http://schemas.microsoft.com/office/powerpoint/2010/main" val="1167776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we found the right solution?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really know</a:t>
            </a:r>
            <a:r>
              <a:rPr lang="en-US" altLang="zh-CN" dirty="0"/>
              <a:t>…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What we do know</a:t>
            </a:r>
          </a:p>
          <a:p>
            <a:pPr lvl="1"/>
            <a:r>
              <a:rPr lang="en-US" dirty="0"/>
              <a:t>The early Internet pioneers came up with a solution that was successful beyond all imagining </a:t>
            </a:r>
          </a:p>
          <a:p>
            <a:pPr lvl="1"/>
            <a:r>
              <a:rPr lang="en-US" dirty="0"/>
              <a:t>Several enduring </a:t>
            </a:r>
            <a:r>
              <a:rPr lang="en-US" dirty="0">
                <a:solidFill>
                  <a:srgbClr val="0000FF"/>
                </a:solidFill>
              </a:rPr>
              <a:t>architectural principles and practices </a:t>
            </a:r>
            <a:r>
              <a:rPr lang="en-US" dirty="0"/>
              <a:t>emerged from their work</a:t>
            </a:r>
          </a:p>
          <a:p>
            <a:endParaRPr lang="en-US" dirty="0"/>
          </a:p>
          <a:p>
            <a:r>
              <a:rPr lang="en-US" dirty="0"/>
              <a:t>Still, it is just one design with many questions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20AF2-1B44-2E43-80DB-4F0CBE674E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5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is a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solidFill>
                  <a:srgbClr val="000000"/>
                </a:solidFill>
              </a:rPr>
              <a:t>In how to reason through the design of a </a:t>
            </a:r>
            <a:r>
              <a:rPr lang="en-US" altLang="x-none" u="sng" dirty="0">
                <a:solidFill>
                  <a:srgbClr val="000000"/>
                </a:solidFill>
              </a:rPr>
              <a:t>very</a:t>
            </a:r>
            <a:r>
              <a:rPr lang="en-US" altLang="x-none" dirty="0">
                <a:solidFill>
                  <a:srgbClr val="000000"/>
                </a:solidFill>
              </a:rPr>
              <a:t> complex system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our goals and constraints?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</a:t>
            </a:r>
            <a:r>
              <a:rPr lang="en-US" altLang="en-US" dirty="0">
                <a:solidFill>
                  <a:srgbClr val="0000FF"/>
                </a:solidFill>
              </a:rPr>
              <a:t>’</a:t>
            </a:r>
            <a:r>
              <a:rPr lang="en-US" altLang="x-none" dirty="0">
                <a:solidFill>
                  <a:srgbClr val="0000FF"/>
                </a:solidFill>
              </a:rPr>
              <a:t>s the right prioritization of goals?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How do we decompose a problem? 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Who does what? How?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the interfaces between components?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the tradeoffs between design options?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52B61-E124-1E4F-953A-0A2B2E2917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evaluate a network?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05AA3-2D9E-7E47-895B-199E73959C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53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  <a:p>
            <a:r>
              <a:rPr lang="en-US" dirty="0"/>
              <a:t>Loss </a:t>
            </a:r>
          </a:p>
          <a:p>
            <a:r>
              <a:rPr lang="en-US" dirty="0"/>
              <a:t>Throughput</a:t>
            </a:r>
          </a:p>
          <a:p>
            <a:pPr marL="222987" indent="0">
              <a:buNone/>
            </a:pPr>
            <a:r>
              <a:rPr lang="en-US" i="1" dirty="0">
                <a:solidFill>
                  <a:srgbClr val="800080"/>
                </a:solidFill>
              </a:rPr>
              <a:t>		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51501-78F7-4344-AD3B-09FB951CA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09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send a packet from its source to destination?</a:t>
            </a:r>
          </a:p>
          <a:p>
            <a:pPr marL="222987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2CC73-DA19-B74C-BBC1-93B0D9311A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62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Consists of four components</a:t>
            </a:r>
          </a:p>
          <a:p>
            <a:pPr lvl="1"/>
            <a:r>
              <a:rPr lang="en-US" dirty="0"/>
              <a:t>Transmission delay</a:t>
            </a:r>
          </a:p>
          <a:p>
            <a:pPr lvl="1"/>
            <a:r>
              <a:rPr lang="en-US" dirty="0"/>
              <a:t>Propagation delay</a:t>
            </a:r>
          </a:p>
          <a:p>
            <a:pPr lvl="1"/>
            <a:r>
              <a:rPr lang="en-US" dirty="0"/>
              <a:t>Queuing delay</a:t>
            </a:r>
          </a:p>
          <a:p>
            <a:pPr lvl="1"/>
            <a:r>
              <a:rPr lang="en-US" dirty="0"/>
              <a:t>Processing delay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3C01394-78BE-9749-B8F9-0D70B4CB05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Right Brace 3"/>
          <p:cNvSpPr/>
          <p:nvPr/>
        </p:nvSpPr>
        <p:spPr>
          <a:xfrm>
            <a:off x="4464810" y="2112577"/>
            <a:ext cx="368524" cy="93542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87" tIns="32143" rIns="64287" bIns="32143" numCol="1" spcCol="38096" rtlCol="0" anchor="t">
            <a:noAutofit/>
          </a:bodyPr>
          <a:lstStyle/>
          <a:p>
            <a:pPr defTabSz="642849" latinLnBrk="1" hangingPunct="0"/>
            <a:endParaRPr lang="en-US" sz="2400">
              <a:solidFill>
                <a:schemeClr val="accent2"/>
              </a:solidFill>
              <a:ea typeface="Arial" charset="0"/>
              <a:cs typeface="Arial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4464810" y="3048000"/>
            <a:ext cx="368524" cy="93542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87" tIns="32143" rIns="64287" bIns="32143" numCol="1" spcCol="38096" rtlCol="0" anchor="t">
            <a:noAutofit/>
          </a:bodyPr>
          <a:lstStyle/>
          <a:p>
            <a:pPr defTabSz="642849" latinLnBrk="1" hangingPunct="0"/>
            <a:endParaRPr lang="en-US" sz="2400">
              <a:solidFill>
                <a:schemeClr val="accent2"/>
              </a:solidFill>
              <a:ea typeface="Arial" charset="0"/>
              <a:cs typeface="Arial" charset="0"/>
            </a:endParaRPr>
          </a:p>
        </p:txBody>
      </p:sp>
      <p:sp>
        <p:nvSpPr>
          <p:cNvPr id="6" name="Shape 1261"/>
          <p:cNvSpPr/>
          <p:nvPr/>
        </p:nvSpPr>
        <p:spPr>
          <a:xfrm>
            <a:off x="5002085" y="2300725"/>
            <a:ext cx="2931804" cy="441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due to link properties</a:t>
            </a:r>
            <a:endParaRPr sz="24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hape 1261"/>
          <p:cNvSpPr/>
          <p:nvPr/>
        </p:nvSpPr>
        <p:spPr>
          <a:xfrm>
            <a:off x="4942064" y="3061272"/>
            <a:ext cx="3008043" cy="810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due to traffic mix and </a:t>
            </a:r>
          </a:p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switch internals</a:t>
            </a:r>
            <a:endParaRPr sz="24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5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link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Link bandwidth  </a:t>
            </a:r>
          </a:p>
          <a:p>
            <a:pPr lvl="1"/>
            <a:r>
              <a:rPr lang="en-US" sz="2000" dirty="0"/>
              <a:t>Number of bits sent/received per unit time (bits/sec or bps)</a:t>
            </a:r>
          </a:p>
          <a:p>
            <a:r>
              <a:rPr lang="en-US" sz="2400" dirty="0"/>
              <a:t>Propagation delay </a:t>
            </a:r>
          </a:p>
          <a:p>
            <a:pPr lvl="1"/>
            <a:r>
              <a:rPr lang="en-US" sz="2000" dirty="0"/>
              <a:t>Time for one bit to move through the link (seconds)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23DE3-42BA-3042-9980-7128C937B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7240592" y="1998663"/>
            <a:ext cx="422275" cy="69215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82888" y="1992313"/>
            <a:ext cx="4608512" cy="69215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632079" y="1998663"/>
            <a:ext cx="422275" cy="69215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047563" y="2139952"/>
            <a:ext cx="146703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bandwidth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2571750" y="1998663"/>
            <a:ext cx="95250" cy="692150"/>
          </a:xfrm>
          <a:prstGeom prst="leftBracket">
            <a:avLst>
              <a:gd name="adj" fmla="val 60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 rot="16200000">
            <a:off x="5084763" y="554041"/>
            <a:ext cx="192088" cy="4570413"/>
          </a:xfrm>
          <a:prstGeom prst="leftBracket">
            <a:avLst>
              <a:gd name="adj" fmla="val 1982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502266" y="2876551"/>
            <a:ext cx="2407999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Propagation delay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692784" y="2152270"/>
            <a:ext cx="240639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chemeClr val="accent3"/>
                </a:solidFill>
                <a:ea typeface="Arial" charset="0"/>
                <a:cs typeface="Arial" charset="0"/>
              </a:rPr>
              <a:t>delay x bandwidth</a:t>
            </a:r>
          </a:p>
        </p:txBody>
      </p:sp>
    </p:spTree>
    <p:extLst>
      <p:ext uri="{BB962C8B-B14F-4D97-AF65-F5344CB8AC3E}">
        <p14:creationId xmlns:p14="http://schemas.microsoft.com/office/powerpoint/2010/main" val="196182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Ding</a:t>
            </a:r>
            <a:r>
              <a:rPr lang="zh-CN" altLang="en-US" sz="2400" dirty="0"/>
              <a:t> </a:t>
            </a:r>
            <a:r>
              <a:rPr lang="en-US" altLang="zh-CN" sz="2400" dirty="0" err="1"/>
              <a:t>Wenlong</a:t>
            </a:r>
            <a:r>
              <a:rPr lang="zh-CN" altLang="en-US" sz="2400" dirty="0"/>
              <a:t> </a:t>
            </a:r>
            <a:r>
              <a:rPr lang="en-US" altLang="zh-CN" sz="2400" dirty="0"/>
              <a:t>(head</a:t>
            </a:r>
            <a:r>
              <a:rPr lang="zh-CN" altLang="en-US" sz="2400" dirty="0"/>
              <a:t> </a:t>
            </a:r>
            <a:r>
              <a:rPr lang="en-US" altLang="zh-CN" sz="2400" dirty="0"/>
              <a:t>TA),</a:t>
            </a:r>
            <a:r>
              <a:rPr lang="zh-CN" altLang="en-US" sz="2400" dirty="0"/>
              <a:t> </a:t>
            </a:r>
            <a:r>
              <a:rPr lang="en-US" altLang="zh-CN" sz="2400" dirty="0"/>
              <a:t>Wu</a:t>
            </a:r>
            <a:r>
              <a:rPr lang="zh-CN" altLang="en-US" sz="2400" dirty="0"/>
              <a:t> </a:t>
            </a:r>
            <a:r>
              <a:rPr lang="en-US" altLang="zh-CN" sz="2400" dirty="0" err="1"/>
              <a:t>Shaofeng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Yang</a:t>
            </a:r>
            <a:r>
              <a:rPr lang="zh-CN" altLang="en-US" sz="2400" dirty="0"/>
              <a:t> </a:t>
            </a:r>
            <a:r>
              <a:rPr lang="en-US" altLang="zh-CN" sz="2400" dirty="0" err="1"/>
              <a:t>Yitao</a:t>
            </a:r>
            <a:endParaRPr lang="en-US" dirty="0"/>
          </a:p>
          <a:p>
            <a:r>
              <a:rPr lang="en-US" sz="2400" dirty="0">
                <a:solidFill>
                  <a:schemeClr val="accent6"/>
                </a:solidFill>
              </a:rPr>
              <a:t>Office hours: </a:t>
            </a:r>
            <a:r>
              <a:rPr lang="en-US" altLang="zh-CN" sz="2400" dirty="0">
                <a:solidFill>
                  <a:schemeClr val="accent6"/>
                </a:solidFill>
              </a:rPr>
              <a:t>check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course</a:t>
            </a:r>
            <a:r>
              <a:rPr lang="zh-CN" altLang="en-US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website</a:t>
            </a:r>
            <a:endParaRPr lang="en-US" sz="2400" b="1" dirty="0">
              <a:solidFill>
                <a:schemeClr val="accent6"/>
              </a:solidFill>
            </a:endParaRPr>
          </a:p>
          <a:p>
            <a:pPr lvl="1"/>
            <a:r>
              <a:rPr lang="en-US" dirty="0">
                <a:solidFill>
                  <a:srgbClr val="0000FF"/>
                </a:solidFill>
              </a:rPr>
              <a:t>No office hours this week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747FA-5D3F-484B-84FB-AD04074C0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8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Transmission delay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push all the bits of a packet into a link?</a:t>
            </a:r>
          </a:p>
          <a:p>
            <a:r>
              <a:rPr lang="en-US" dirty="0"/>
              <a:t>Packet size / Transmission rate of the link</a:t>
            </a:r>
          </a:p>
          <a:p>
            <a:pPr lvl="1"/>
            <a:r>
              <a:rPr lang="en-US" dirty="0"/>
              <a:t>E.g., 1000 bits / 100 Mbits per sec = 10</a:t>
            </a:r>
            <a:r>
              <a:rPr lang="en-US" baseline="30000" dirty="0"/>
              <a:t>-5</a:t>
            </a:r>
            <a:r>
              <a:rPr lang="en-US" dirty="0"/>
              <a:t> sec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AE965-28BA-4A4A-A8AC-3939EC9DD8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600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Propagation delay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move one bit from one end of a link to the other?</a:t>
            </a:r>
          </a:p>
          <a:p>
            <a:r>
              <a:rPr lang="en-US" dirty="0"/>
              <a:t>Link length / Propagation speed of link </a:t>
            </a:r>
          </a:p>
          <a:p>
            <a:pPr lvl="1"/>
            <a:r>
              <a:rPr lang="en-US" dirty="0"/>
              <a:t>E.g., 30 kilometers / </a:t>
            </a:r>
            <a:r>
              <a:rPr lang="en-US" dirty="0">
                <a:solidFill>
                  <a:srgbClr val="0000FF"/>
                </a:solidFill>
              </a:rPr>
              <a:t>3*10</a:t>
            </a:r>
            <a:r>
              <a:rPr lang="en-US" baseline="30000" dirty="0">
                <a:solidFill>
                  <a:srgbClr val="0000FF"/>
                </a:solidFill>
              </a:rPr>
              <a:t>8</a:t>
            </a:r>
            <a:r>
              <a:rPr lang="en-US" dirty="0">
                <a:solidFill>
                  <a:srgbClr val="0000FF"/>
                </a:solidFill>
              </a:rPr>
              <a:t> meters per sec</a:t>
            </a:r>
            <a:r>
              <a:rPr lang="en-US" dirty="0"/>
              <a:t> = 10</a:t>
            </a:r>
            <a:r>
              <a:rPr lang="en-US" baseline="30000" dirty="0"/>
              <a:t>-4</a:t>
            </a:r>
            <a:r>
              <a:rPr lang="en-US" dirty="0"/>
              <a:t> sec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0193C5-A582-484B-9136-ED4FC94435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9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398588" y="3124201"/>
            <a:ext cx="1077507" cy="49486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180" dirty="0">
                <a:solidFill>
                  <a:srgbClr val="000000"/>
                </a:solidFill>
                <a:latin typeface="Arial"/>
              </a:rPr>
              <a:t>time=0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0182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743200" y="3048004"/>
            <a:ext cx="3886200" cy="3508375"/>
            <a:chOff x="2743200" y="3048000"/>
            <a:chExt cx="3886200" cy="3508375"/>
          </a:xfrm>
        </p:grpSpPr>
        <p:sp>
          <p:nvSpPr>
            <p:cNvPr id="22556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2557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3313" y="5105396"/>
              <a:ext cx="832087" cy="42780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914259">
                <a:defRPr/>
              </a:pPr>
              <a:r>
                <a:rPr lang="en-US" sz="2180" dirty="0">
                  <a:solidFill>
                    <a:srgbClr val="000090"/>
                  </a:solidFill>
                  <a:latin typeface="Arial"/>
                </a:rPr>
                <a:t>Time</a:t>
              </a:r>
            </a:p>
          </p:txBody>
        </p:sp>
        <p:cxnSp>
          <p:nvCxnSpPr>
            <p:cNvPr id="22559" name="Straight Arrow Connector 4"/>
            <p:cNvCxnSpPr>
              <a:cxnSpLocks noChangeShapeType="1"/>
            </p:cNvCxnSpPr>
            <p:nvPr/>
          </p:nvCxnSpPr>
          <p:spPr bwMode="auto">
            <a:xfrm>
              <a:off x="4683685" y="5586408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3810001" y="2010670"/>
            <a:ext cx="1721914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1Mbps,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43200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04800" y="3200400"/>
            <a:ext cx="2438400" cy="914400"/>
            <a:chOff x="304800" y="3200400"/>
            <a:chExt cx="2438400" cy="914400"/>
          </a:xfrm>
        </p:grpSpPr>
        <p:sp>
          <p:nvSpPr>
            <p:cNvPr id="22554" name="Rounded Rectangle 18"/>
            <p:cNvSpPr>
              <a:spLocks noChangeArrowheads="1"/>
            </p:cNvSpPr>
            <p:nvPr/>
          </p:nvSpPr>
          <p:spPr bwMode="auto">
            <a:xfrm>
              <a:off x="304800" y="3200400"/>
              <a:ext cx="2057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to transmit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one bit = 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cxnSp>
          <p:nvCxnSpPr>
            <p:cNvPr id="22555" name="Straight Arrow Connector 26"/>
            <p:cNvCxnSpPr>
              <a:cxnSpLocks noChangeShapeType="1"/>
            </p:cNvCxnSpPr>
            <p:nvPr/>
          </p:nvCxnSpPr>
          <p:spPr bwMode="auto">
            <a:xfrm>
              <a:off x="2362200" y="34290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0" y="3429000"/>
            <a:ext cx="2743200" cy="1219200"/>
            <a:chOff x="0" y="3581400"/>
            <a:chExt cx="2743200" cy="1219200"/>
          </a:xfrm>
        </p:grpSpPr>
        <p:sp>
          <p:nvSpPr>
            <p:cNvPr id="22552" name="Rounded Rectangle 32"/>
            <p:cNvSpPr>
              <a:spLocks noChangeArrowheads="1"/>
            </p:cNvSpPr>
            <p:nvPr/>
          </p:nvSpPr>
          <p:spPr bwMode="auto">
            <a:xfrm>
              <a:off x="0" y="3886200"/>
              <a:ext cx="2438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to transmit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800 bits=800x1/10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3" name="Left Brace 25"/>
            <p:cNvSpPr>
              <a:spLocks/>
            </p:cNvSpPr>
            <p:nvPr/>
          </p:nvSpPr>
          <p:spPr bwMode="auto">
            <a:xfrm>
              <a:off x="2362200" y="3581400"/>
              <a:ext cx="381000" cy="990600"/>
            </a:xfrm>
            <a:prstGeom prst="leftBrace">
              <a:avLst>
                <a:gd name="adj1" fmla="val 83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rgbClr val="0000FF"/>
                </a:solidFill>
                <a:latin typeface="Courier New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3810000" y="3276600"/>
            <a:ext cx="5257800" cy="1295400"/>
            <a:chOff x="3810000" y="3276600"/>
            <a:chExt cx="5257800" cy="1295400"/>
          </a:xfrm>
        </p:grpSpPr>
        <p:sp>
          <p:nvSpPr>
            <p:cNvPr id="22549" name="Rounded Rectangle 29"/>
            <p:cNvSpPr>
              <a:spLocks noChangeArrowheads="1"/>
            </p:cNvSpPr>
            <p:nvPr/>
          </p:nvSpPr>
          <p:spPr bwMode="auto">
            <a:xfrm>
              <a:off x="6934200" y="3276600"/>
              <a:ext cx="2133600" cy="129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when that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 bit reaches B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 = 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+1/10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3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0" name="Right Brace 23"/>
            <p:cNvSpPr>
              <a:spLocks/>
            </p:cNvSpPr>
            <p:nvPr/>
          </p:nvSpPr>
          <p:spPr bwMode="auto">
            <a:xfrm>
              <a:off x="6705600" y="3352800"/>
              <a:ext cx="152400" cy="381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22551" name="Straight Connector 28"/>
            <p:cNvCxnSpPr>
              <a:cxnSpLocks noChangeShapeType="1"/>
            </p:cNvCxnSpPr>
            <p:nvPr/>
          </p:nvCxnSpPr>
          <p:spPr bwMode="auto">
            <a:xfrm flipH="1">
              <a:off x="3810000" y="33528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629400" y="4724400"/>
            <a:ext cx="2514600" cy="1524000"/>
            <a:chOff x="6629400" y="4724400"/>
            <a:chExt cx="2514600" cy="1676400"/>
          </a:xfrm>
        </p:grpSpPr>
        <p:sp>
          <p:nvSpPr>
            <p:cNvPr id="22547" name="Rounded Rectangle 34"/>
            <p:cNvSpPr>
              <a:spLocks noChangeArrowheads="1"/>
            </p:cNvSpPr>
            <p:nvPr/>
          </p:nvSpPr>
          <p:spPr bwMode="auto">
            <a:xfrm>
              <a:off x="6934200" y="4724400"/>
              <a:ext cx="2209800" cy="1676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The last bit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reaches B at </a:t>
              </a:r>
            </a:p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(800x1/10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)+1/10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3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= 1.8ms</a:t>
              </a:r>
            </a:p>
          </p:txBody>
        </p:sp>
        <p:cxnSp>
          <p:nvCxnSpPr>
            <p:cNvPr id="22548" name="Straight Arrow Connector 38"/>
            <p:cNvCxnSpPr>
              <a:cxnSpLocks noChangeShapeType="1"/>
            </p:cNvCxnSpPr>
            <p:nvPr/>
          </p:nvCxnSpPr>
          <p:spPr bwMode="auto">
            <a:xfrm>
              <a:off x="6629400" y="48006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>
            <a:off x="2362200" y="34290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delay</a:t>
            </a:r>
            <a:br>
              <a:rPr lang="en-US" dirty="0"/>
            </a:br>
            <a:r>
              <a:rPr lang="en-US" dirty="0"/>
              <a:t>Sending a 100-byte packet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F7139-6823-BF45-8E3D-DA47968956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4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22" grpId="0"/>
      <p:bldP spid="3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398588" y="3124201"/>
            <a:ext cx="1077507" cy="49486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180" dirty="0">
                <a:solidFill>
                  <a:srgbClr val="000000"/>
                </a:solidFill>
                <a:latin typeface="Arial"/>
              </a:rPr>
              <a:t>time=0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0182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743200" y="3048004"/>
            <a:ext cx="3886200" cy="3508375"/>
            <a:chOff x="2743200" y="3048000"/>
            <a:chExt cx="3886200" cy="3508375"/>
          </a:xfrm>
        </p:grpSpPr>
        <p:sp>
          <p:nvSpPr>
            <p:cNvPr id="22556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2557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3313" y="5105396"/>
              <a:ext cx="832087" cy="42780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914259">
                <a:defRPr/>
              </a:pPr>
              <a:r>
                <a:rPr lang="en-US" sz="2180" dirty="0">
                  <a:solidFill>
                    <a:srgbClr val="000090"/>
                  </a:solidFill>
                  <a:latin typeface="Arial"/>
                </a:rPr>
                <a:t>Time</a:t>
              </a:r>
            </a:p>
          </p:txBody>
        </p:sp>
        <p:cxnSp>
          <p:nvCxnSpPr>
            <p:cNvPr id="22559" name="Straight Arrow Connector 4"/>
            <p:cNvCxnSpPr>
              <a:cxnSpLocks noChangeShapeType="1"/>
            </p:cNvCxnSpPr>
            <p:nvPr/>
          </p:nvCxnSpPr>
          <p:spPr bwMode="auto">
            <a:xfrm>
              <a:off x="4683685" y="5586408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3810001" y="2010670"/>
            <a:ext cx="1707486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43200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04800" y="3200400"/>
            <a:ext cx="2438400" cy="914400"/>
            <a:chOff x="304800" y="3200400"/>
            <a:chExt cx="2438400" cy="914400"/>
          </a:xfrm>
        </p:grpSpPr>
        <p:sp>
          <p:nvSpPr>
            <p:cNvPr id="22554" name="Rounded Rectangle 18"/>
            <p:cNvSpPr>
              <a:spLocks noChangeArrowheads="1"/>
            </p:cNvSpPr>
            <p:nvPr/>
          </p:nvSpPr>
          <p:spPr bwMode="auto">
            <a:xfrm>
              <a:off x="304800" y="3200400"/>
              <a:ext cx="2057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to transmit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one bit = 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cxnSp>
          <p:nvCxnSpPr>
            <p:cNvPr id="22555" name="Straight Arrow Connector 26"/>
            <p:cNvCxnSpPr>
              <a:cxnSpLocks noChangeShapeType="1"/>
            </p:cNvCxnSpPr>
            <p:nvPr/>
          </p:nvCxnSpPr>
          <p:spPr bwMode="auto">
            <a:xfrm>
              <a:off x="2362200" y="34290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0" y="3429000"/>
            <a:ext cx="2743200" cy="1219200"/>
            <a:chOff x="0" y="3581400"/>
            <a:chExt cx="2743200" cy="1219200"/>
          </a:xfrm>
        </p:grpSpPr>
        <p:sp>
          <p:nvSpPr>
            <p:cNvPr id="22552" name="Rounded Rectangle 32"/>
            <p:cNvSpPr>
              <a:spLocks noChangeArrowheads="1"/>
            </p:cNvSpPr>
            <p:nvPr/>
          </p:nvSpPr>
          <p:spPr bwMode="auto">
            <a:xfrm>
              <a:off x="0" y="3886200"/>
              <a:ext cx="2438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to transmit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800 bits=800x1/10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3" name="Left Brace 25"/>
            <p:cNvSpPr>
              <a:spLocks/>
            </p:cNvSpPr>
            <p:nvPr/>
          </p:nvSpPr>
          <p:spPr bwMode="auto">
            <a:xfrm>
              <a:off x="2362200" y="3581400"/>
              <a:ext cx="381000" cy="990600"/>
            </a:xfrm>
            <a:prstGeom prst="leftBrace">
              <a:avLst>
                <a:gd name="adj1" fmla="val 83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chemeClr val="accent2"/>
                </a:solidFill>
                <a:latin typeface="Courier New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3810000" y="3276600"/>
            <a:ext cx="5257800" cy="1295400"/>
            <a:chOff x="3810000" y="3276600"/>
            <a:chExt cx="5257800" cy="1295400"/>
          </a:xfrm>
        </p:grpSpPr>
        <p:sp>
          <p:nvSpPr>
            <p:cNvPr id="22549" name="Rounded Rectangle 29"/>
            <p:cNvSpPr>
              <a:spLocks noChangeArrowheads="1"/>
            </p:cNvSpPr>
            <p:nvPr/>
          </p:nvSpPr>
          <p:spPr bwMode="auto">
            <a:xfrm>
              <a:off x="6934200" y="3276600"/>
              <a:ext cx="2133600" cy="129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when that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 bit reaches B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 = 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+1/10</a:t>
              </a:r>
              <a:r>
                <a:rPr lang="en-US" sz="1969" baseline="30000" dirty="0">
                  <a:solidFill>
                    <a:schemeClr val="accent2"/>
                  </a:solidFill>
                  <a:cs typeface="Arial" charset="0"/>
                </a:rPr>
                <a:t>3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0" name="Right Brace 23"/>
            <p:cNvSpPr>
              <a:spLocks/>
            </p:cNvSpPr>
            <p:nvPr/>
          </p:nvSpPr>
          <p:spPr bwMode="auto">
            <a:xfrm>
              <a:off x="6705600" y="3352800"/>
              <a:ext cx="152400" cy="381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chemeClr val="accent2"/>
                </a:solidFill>
                <a:latin typeface="Courier New" charset="0"/>
              </a:endParaRPr>
            </a:p>
          </p:txBody>
        </p:sp>
        <p:cxnSp>
          <p:nvCxnSpPr>
            <p:cNvPr id="22551" name="Straight Connector 28"/>
            <p:cNvCxnSpPr>
              <a:cxnSpLocks noChangeShapeType="1"/>
            </p:cNvCxnSpPr>
            <p:nvPr/>
          </p:nvCxnSpPr>
          <p:spPr bwMode="auto">
            <a:xfrm flipH="1">
              <a:off x="3810000" y="33528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629400" y="4724400"/>
            <a:ext cx="2514600" cy="1524000"/>
            <a:chOff x="6629400" y="4724400"/>
            <a:chExt cx="2514600" cy="1676400"/>
          </a:xfrm>
        </p:grpSpPr>
        <p:sp>
          <p:nvSpPr>
            <p:cNvPr id="22547" name="Rounded Rectangle 34"/>
            <p:cNvSpPr>
              <a:spLocks noChangeArrowheads="1"/>
            </p:cNvSpPr>
            <p:nvPr/>
          </p:nvSpPr>
          <p:spPr bwMode="auto">
            <a:xfrm>
              <a:off x="6934200" y="4724400"/>
              <a:ext cx="2209800" cy="1676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The last bit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reaches B at </a:t>
              </a:r>
            </a:p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(800x1/10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)+1/10</a:t>
              </a:r>
              <a:r>
                <a:rPr lang="en-US" sz="1969" baseline="30000" dirty="0">
                  <a:solidFill>
                    <a:schemeClr val="accent2"/>
                  </a:solidFill>
                  <a:cs typeface="Arial" charset="0"/>
                </a:rPr>
                <a:t>3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  <a:p>
              <a:pPr algn="ctr" defTabSz="914259"/>
              <a:r>
                <a:rPr lang="en-US" sz="1969" dirty="0">
                  <a:solidFill>
                    <a:srgbClr val="0000FF"/>
                  </a:solidFill>
                  <a:cs typeface="Arial" charset="0"/>
                </a:rPr>
                <a:t>= 1.0008ms</a:t>
              </a:r>
            </a:p>
          </p:txBody>
        </p:sp>
        <p:cxnSp>
          <p:nvCxnSpPr>
            <p:cNvPr id="22548" name="Straight Arrow Connector 38"/>
            <p:cNvCxnSpPr>
              <a:cxnSpLocks noChangeShapeType="1"/>
            </p:cNvCxnSpPr>
            <p:nvPr/>
          </p:nvCxnSpPr>
          <p:spPr bwMode="auto">
            <a:xfrm>
              <a:off x="6629400" y="48006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>
            <a:off x="2362200" y="34290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delay</a:t>
            </a:r>
            <a:br>
              <a:rPr lang="en-US" dirty="0"/>
            </a:br>
            <a:r>
              <a:rPr lang="en-US" dirty="0"/>
              <a:t>Sending a 100-byte packet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F55A0-FE35-1347-9C4F-B60227F49C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3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17"/>
          <p:cNvSpPr>
            <a:spLocks noChangeArrowheads="1"/>
          </p:cNvSpPr>
          <p:nvPr/>
        </p:nvSpPr>
        <p:spPr bwMode="auto">
          <a:xfrm rot="5400000">
            <a:off x="3990181" y="42187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sp>
        <p:nvSpPr>
          <p:cNvPr id="35" name="AutoShape 17"/>
          <p:cNvSpPr>
            <a:spLocks noChangeArrowheads="1"/>
          </p:cNvSpPr>
          <p:nvPr/>
        </p:nvSpPr>
        <p:spPr bwMode="auto">
          <a:xfrm rot="5400000">
            <a:off x="3999325" y="3172619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9325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sp>
        <p:nvSpPr>
          <p:cNvPr id="22556" name="Line 18"/>
          <p:cNvSpPr>
            <a:spLocks noChangeShapeType="1"/>
          </p:cNvSpPr>
          <p:nvPr/>
        </p:nvSpPr>
        <p:spPr bwMode="auto">
          <a:xfrm>
            <a:off x="2743200" y="3048004"/>
            <a:ext cx="0" cy="35083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64289" tIns="32145" rIns="64289" bIns="32145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2557" name="Line 18"/>
          <p:cNvSpPr>
            <a:spLocks noChangeShapeType="1"/>
          </p:cNvSpPr>
          <p:nvPr/>
        </p:nvSpPr>
        <p:spPr bwMode="auto">
          <a:xfrm>
            <a:off x="6629400" y="3048004"/>
            <a:ext cx="0" cy="35083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64289" tIns="32145" rIns="64289" bIns="32145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1" y="2010670"/>
            <a:ext cx="1707486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52343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a large file using 100-byte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507B-D6BB-AB47-96D9-5C9982B33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2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 view of a link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Transmission delay decreases as bandwidth increases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56864-EBC4-B94A-A558-EEAA12DEC1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3622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4290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1783080" y="3124200"/>
            <a:ext cx="6675120" cy="9144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0" name="Straight Connector 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" name="TextBox 14"/>
          <p:cNvSpPr txBox="1"/>
          <p:nvPr/>
        </p:nvSpPr>
        <p:spPr>
          <a:xfrm>
            <a:off x="3962400" y="4191000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time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876800" y="4391055"/>
            <a:ext cx="1295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 rot="16200000">
            <a:off x="516146" y="338134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bandwidth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V="1">
            <a:off x="1449735" y="3095655"/>
            <a:ext cx="0" cy="9714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ight Brace 20"/>
          <p:cNvSpPr/>
          <p:nvPr/>
        </p:nvSpPr>
        <p:spPr bwMode="auto">
          <a:xfrm rot="16200000">
            <a:off x="2487507" y="2743200"/>
            <a:ext cx="274320" cy="457200"/>
          </a:xfrm>
          <a:prstGeom prst="rightBrace">
            <a:avLst>
              <a:gd name="adj1" fmla="val 28086"/>
              <a:gd name="adj2" fmla="val 50000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77199" y="245006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0000FF"/>
                </a:solidFill>
              </a:rPr>
              <a:t>transmission delay</a:t>
            </a:r>
          </a:p>
        </p:txBody>
      </p:sp>
    </p:spTree>
    <p:extLst>
      <p:ext uri="{BB962C8B-B14F-4D97-AF65-F5344CB8AC3E}">
        <p14:creationId xmlns:p14="http://schemas.microsoft.com/office/powerpoint/2010/main" val="115416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Queuing delay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FEBAC-1398-FB43-BC99-63AFE71EF4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280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93851" y="2471741"/>
            <a:ext cx="2639336" cy="3139503"/>
            <a:chOff x="2266809" y="3515363"/>
            <a:chExt cx="3753723" cy="4465071"/>
          </a:xfrm>
        </p:grpSpPr>
        <p:sp>
          <p:nvSpPr>
            <p:cNvPr id="29" name="Rectangle 28"/>
            <p:cNvSpPr/>
            <p:nvPr/>
          </p:nvSpPr>
          <p:spPr bwMode="auto">
            <a:xfrm rot="1739168">
              <a:off x="5084516" y="5052909"/>
              <a:ext cx="433493" cy="544125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 rot="1739168">
              <a:off x="4655538" y="4833905"/>
              <a:ext cx="433493" cy="54412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 rot="1739168">
              <a:off x="3497299" y="4199469"/>
              <a:ext cx="433493" cy="544125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 rot="1739168">
              <a:off x="2266809" y="3515363"/>
              <a:ext cx="433493" cy="54412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 rot="20179596">
              <a:off x="2609431" y="7438567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 rot="20179596">
              <a:off x="5587039" y="6133136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 rot="20179596">
              <a:off x="3998981" y="6829366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4876801" y="4038601"/>
            <a:ext cx="3276600" cy="381000"/>
            <a:chOff x="2590800" y="5943600"/>
            <a:chExt cx="3276600" cy="381000"/>
          </a:xfrm>
        </p:grpSpPr>
        <p:cxnSp>
          <p:nvCxnSpPr>
            <p:cNvPr id="94217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218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Queuing </a:t>
            </a:r>
            <a:r>
              <a:rPr lang="en-US" dirty="0"/>
              <a:t>delay: “pipe” 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E097A5-09F1-404A-A62F-930229F58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7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1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2748119" y="2735405"/>
            <a:ext cx="753322" cy="42519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2649575" y="5199716"/>
            <a:ext cx="901363" cy="38311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4219" name="Straight Connector 16"/>
          <p:cNvCxnSpPr>
            <a:cxnSpLocks noChangeShapeType="1"/>
          </p:cNvCxnSpPr>
          <p:nvPr/>
        </p:nvCxnSpPr>
        <p:spPr bwMode="auto">
          <a:xfrm rot="1739168">
            <a:off x="1236304" y="3071534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4220" name="Straight Connector 17"/>
          <p:cNvCxnSpPr>
            <a:cxnSpLocks noChangeShapeType="1"/>
          </p:cNvCxnSpPr>
          <p:nvPr/>
        </p:nvCxnSpPr>
        <p:spPr bwMode="auto">
          <a:xfrm rot="1739168">
            <a:off x="1051216" y="3405634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rot="20179596">
            <a:off x="1005137" y="4925014"/>
            <a:ext cx="3276600" cy="0"/>
          </a:xfrm>
          <a:prstGeom prst="line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rot="20179596">
            <a:off x="1158117" y="5273954"/>
            <a:ext cx="3276600" cy="0"/>
          </a:xfrm>
          <a:prstGeom prst="line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5D1AE2B-FB2E-7D47-8641-4EBFC1981E86}"/>
                  </a:ext>
                </a:extLst>
              </p14:cNvPr>
              <p14:cNvContentPartPr/>
              <p14:nvPr/>
            </p14:nvContentPartPr>
            <p14:xfrm>
              <a:off x="4506120" y="4411800"/>
              <a:ext cx="1077840" cy="1044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5D1AE2B-FB2E-7D47-8641-4EBFC1981E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9920" y="4395600"/>
                <a:ext cx="1110240" cy="107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237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7" name="Group 1"/>
          <p:cNvGrpSpPr>
            <a:grpSpLocks/>
          </p:cNvGrpSpPr>
          <p:nvPr/>
        </p:nvGrpSpPr>
        <p:grpSpPr bwMode="auto">
          <a:xfrm rot="1739168">
            <a:off x="1143000" y="3048000"/>
            <a:ext cx="3276600" cy="381000"/>
            <a:chOff x="2590800" y="5943600"/>
            <a:chExt cx="3276600" cy="381000"/>
          </a:xfrm>
        </p:grpSpPr>
        <p:cxnSp>
          <p:nvCxnSpPr>
            <p:cNvPr id="95248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49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 rot="20179596">
            <a:off x="1081627" y="4908984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5239" name="Group 38"/>
          <p:cNvGrpSpPr>
            <a:grpSpLocks/>
          </p:cNvGrpSpPr>
          <p:nvPr/>
        </p:nvGrpSpPr>
        <p:grpSpPr bwMode="auto">
          <a:xfrm>
            <a:off x="4919663" y="4037018"/>
            <a:ext cx="3276600" cy="382587"/>
            <a:chOff x="2590800" y="5941430"/>
            <a:chExt cx="3276600" cy="383170"/>
          </a:xfrm>
        </p:grpSpPr>
        <p:cxnSp>
          <p:nvCxnSpPr>
            <p:cNvPr id="95242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43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Rectangle 41"/>
            <p:cNvSpPr/>
            <p:nvPr/>
          </p:nvSpPr>
          <p:spPr bwMode="auto">
            <a:xfrm>
              <a:off x="5153025" y="5943018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813300" y="5941430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8862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28956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181601" y="2667000"/>
            <a:ext cx="3124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No overload!</a:t>
            </a:r>
          </a:p>
        </p:txBody>
      </p:sp>
      <p:sp>
        <p:nvSpPr>
          <p:cNvPr id="28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9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5584555" y="3816660"/>
            <a:ext cx="901363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F2B71-DF9C-1147-B7F1-8E54AA668B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1" name="Rectangle 50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43434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8531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6" name="Rectangle 35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4" name="TextBox 53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48200" y="6020356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00"/>
                </a:solidFill>
                <a:ea typeface="Arial" charset="0"/>
                <a:cs typeface="Arial" charset="0"/>
              </a:rPr>
              <a:t>Not a rare event!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6269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270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271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2" name="Straight Arrow Connector 11"/>
          <p:cNvCxnSpPr>
            <a:cxnSpLocks noChangeShapeType="1"/>
            <a:stCxn id="10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69" name="Group 68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70" name="Straight Connector 6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0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1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BFAE8-E196-9945-BE70-C2D66DDF17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96261" name="Group 1"/>
          <p:cNvGrpSpPr>
            <a:grpSpLocks/>
          </p:cNvGrpSpPr>
          <p:nvPr/>
        </p:nvGrpSpPr>
        <p:grpSpPr bwMode="auto">
          <a:xfrm rot="1739168">
            <a:off x="1141413" y="3040064"/>
            <a:ext cx="3276600" cy="403225"/>
            <a:chOff x="2590800" y="5936044"/>
            <a:chExt cx="3276600" cy="403532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514679" y="5958144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96272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273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0018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5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CENG3150/CSCI3150, or equivalent</a:t>
            </a:r>
            <a:r>
              <a:rPr lang="zh-CN" altLang="en-US" dirty="0"/>
              <a:t> </a:t>
            </a:r>
            <a:r>
              <a:rPr lang="en-US" altLang="zh-CN" dirty="0"/>
              <a:t>OS</a:t>
            </a:r>
            <a:r>
              <a:rPr lang="zh-CN" altLang="en-US" dirty="0"/>
              <a:t> </a:t>
            </a:r>
            <a:r>
              <a:rPr lang="en-US" altLang="zh-CN" dirty="0"/>
              <a:t>courses</a:t>
            </a:r>
            <a:endParaRPr lang="en-US" altLang="en-US" dirty="0"/>
          </a:p>
          <a:p>
            <a:pPr lvl="1"/>
            <a:r>
              <a:rPr lang="en-US" altLang="en-US" dirty="0"/>
              <a:t>If you haven’t taken it or have failed it, you are advised NOT to take this course</a:t>
            </a:r>
          </a:p>
          <a:p>
            <a:pPr lvl="1"/>
            <a:r>
              <a:rPr lang="en-US" altLang="en-US" dirty="0"/>
              <a:t>Talk to me if you are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sure</a:t>
            </a:r>
            <a:endParaRPr lang="en-US" altLang="en-US" dirty="0"/>
          </a:p>
          <a:p>
            <a:r>
              <a:rPr lang="en-US" altLang="en-US" dirty="0"/>
              <a:t>Comfortable with C/C++ programming</a:t>
            </a:r>
          </a:p>
          <a:p>
            <a:r>
              <a:rPr lang="en-US" altLang="en-US" dirty="0"/>
              <a:t>Comfortable with Linux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20C18-FC6F-324E-9799-4F807EB644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58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97290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729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29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29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7291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7292" name="Straight Arrow Connector 11"/>
          <p:cNvCxnSpPr>
            <a:cxnSpLocks noChangeShapeType="1"/>
            <a:stCxn id="97291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40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2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TextBox 43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3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5AB52-180A-E246-B4CE-B239BEA83D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0" name="Rectangle 59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5" name="Group 1"/>
          <p:cNvGrpSpPr>
            <a:grpSpLocks/>
          </p:cNvGrpSpPr>
          <p:nvPr/>
        </p:nvGrpSpPr>
        <p:grpSpPr bwMode="auto">
          <a:xfrm rot="1739168">
            <a:off x="1142605" y="3039776"/>
            <a:ext cx="3276600" cy="399498"/>
            <a:chOff x="2590800" y="5935445"/>
            <a:chExt cx="3276600" cy="399802"/>
          </a:xfrm>
        </p:grpSpPr>
        <p:sp>
          <p:nvSpPr>
            <p:cNvPr id="68" name="Rectangle 67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71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52320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1623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98314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8322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20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21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8315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8316" name="Straight Arrow Connector 11"/>
          <p:cNvCxnSpPr>
            <a:cxnSpLocks noChangeShapeType="1"/>
            <a:stCxn id="98315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38" name="Rectangle 37"/>
          <p:cNvSpPr/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471D8A-AD62-4D49-A664-2A24513C8C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grpSp>
        <p:nvGrpSpPr>
          <p:cNvPr id="61" name="Group 60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2" name="Rectangle 61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8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71" name="Rectangle 70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73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07336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7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934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38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9339" name="Straight Arrow Connector 11"/>
          <p:cNvCxnSpPr>
            <a:cxnSpLocks noChangeShapeType="1"/>
            <a:stCxn id="99338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99341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80B3B8-7CFC-AA41-B133-3B3DD1CB42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grpSp>
        <p:nvGrpSpPr>
          <p:cNvPr id="48" name="Group 47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9" name="Rectangle 48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4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57" name="Rectangle 56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9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657026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100368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69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70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0362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00363" name="Straight Arrow Connector 11"/>
          <p:cNvCxnSpPr>
            <a:cxnSpLocks noChangeShapeType="1"/>
            <a:stCxn id="100362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100365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6" name="Rectangle 36"/>
          <p:cNvSpPr>
            <a:spLocks noChangeArrowheads="1"/>
          </p:cNvSpPr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7" name="Rectangle 41"/>
          <p:cNvSpPr>
            <a:spLocks noChangeArrowheads="1"/>
          </p:cNvSpPr>
          <p:nvPr/>
        </p:nvSpPr>
        <p:spPr bwMode="auto">
          <a:xfrm>
            <a:off x="58674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FEA05-910A-644D-BCBC-E504C48766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5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5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grpSp>
        <p:nvGrpSpPr>
          <p:cNvPr id="46" name="Group 45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7" name="Rectangle 46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2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55" name="Rectangle 54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9" name="TextBox 58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</p:spTree>
    <p:extLst>
      <p:ext uri="{BB962C8B-B14F-4D97-AF65-F5344CB8AC3E}">
        <p14:creationId xmlns:p14="http://schemas.microsoft.com/office/powerpoint/2010/main" val="26312679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100368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69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70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0362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00363" name="Straight Arrow Connector 11"/>
          <p:cNvCxnSpPr>
            <a:cxnSpLocks noChangeShapeType="1"/>
            <a:stCxn id="100362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100365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6" name="Rectangle 36"/>
          <p:cNvSpPr>
            <a:spLocks noChangeArrowheads="1"/>
          </p:cNvSpPr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7" name="Rectangle 41"/>
          <p:cNvSpPr>
            <a:spLocks noChangeArrowheads="1"/>
          </p:cNvSpPr>
          <p:nvPr/>
        </p:nvSpPr>
        <p:spPr bwMode="auto">
          <a:xfrm>
            <a:off x="58674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overload leads to packet drop/loss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CBF44-22A7-E04F-9CB4-C594C9E530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5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5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grpSp>
        <p:nvGrpSpPr>
          <p:cNvPr id="46" name="Group 45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7" name="Rectangle 46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2" name="Group 1"/>
          <p:cNvGrpSpPr>
            <a:grpSpLocks/>
          </p:cNvGrpSpPr>
          <p:nvPr/>
        </p:nvGrpSpPr>
        <p:grpSpPr bwMode="auto">
          <a:xfrm rot="1739168">
            <a:off x="1141413" y="3040064"/>
            <a:ext cx="3276600" cy="403225"/>
            <a:chOff x="2590800" y="5936044"/>
            <a:chExt cx="3276600" cy="403532"/>
          </a:xfrm>
        </p:grpSpPr>
        <p:sp>
          <p:nvSpPr>
            <p:cNvPr id="53" name="Rectangle 52"/>
            <p:cNvSpPr/>
            <p:nvPr/>
          </p:nvSpPr>
          <p:spPr bwMode="auto">
            <a:xfrm>
              <a:off x="5514679" y="5958144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0" name="Rectangle 39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 rot="5400000">
            <a:off x="4381500" y="31623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 rot="5400000">
            <a:off x="4381500" y="28575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 rot="5400000">
            <a:off x="4381500" y="25527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8" name="&quot;No&quot; Symbol 37"/>
          <p:cNvSpPr/>
          <p:nvPr/>
        </p:nvSpPr>
        <p:spPr bwMode="auto">
          <a:xfrm>
            <a:off x="4306837" y="2362200"/>
            <a:ext cx="457200" cy="457200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571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Depends on traffic pattern</a:t>
            </a:r>
          </a:p>
          <a:p>
            <a:pPr lvl="1"/>
            <a:r>
              <a:rPr lang="en-US" dirty="0"/>
              <a:t>Arrival rate at the queue</a:t>
            </a:r>
          </a:p>
          <a:p>
            <a:pPr lvl="1"/>
            <a:r>
              <a:rPr lang="en-US" dirty="0"/>
              <a:t>Nature of arriving traffic (bursty or not?)</a:t>
            </a:r>
          </a:p>
          <a:p>
            <a:pPr lvl="1"/>
            <a:r>
              <a:rPr lang="en-US" dirty="0"/>
              <a:t>Transmission rate of outgoing link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80F9B-53A6-F143-9245-CB9A67DA1D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Characterized with statistical measures</a:t>
            </a:r>
          </a:p>
          <a:p>
            <a:pPr lvl="1"/>
            <a:r>
              <a:rPr lang="en-US" dirty="0"/>
              <a:t>Average queuing delay</a:t>
            </a:r>
          </a:p>
          <a:p>
            <a:pPr lvl="1"/>
            <a:r>
              <a:rPr lang="en-US" dirty="0"/>
              <a:t>Variance of queuing delay</a:t>
            </a:r>
          </a:p>
          <a:p>
            <a:pPr lvl="1"/>
            <a:r>
              <a:rPr lang="en-US" dirty="0"/>
              <a:t>Probability delay exceeds a threshold value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EDB69F-DA61-CF46-B65A-E72F461309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02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queueing theory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Arrival process: how packets arrive</a:t>
            </a:r>
          </a:p>
          <a:p>
            <a:pPr lvl="1"/>
            <a:r>
              <a:rPr lang="en-US" dirty="0"/>
              <a:t>Average rate A</a:t>
            </a:r>
          </a:p>
          <a:p>
            <a:pPr lvl="1"/>
            <a:endParaRPr lang="en-US" dirty="0"/>
          </a:p>
          <a:p>
            <a:r>
              <a:rPr lang="en-US" dirty="0"/>
              <a:t>W: average time packets wait in the queue</a:t>
            </a:r>
          </a:p>
          <a:p>
            <a:pPr lvl="1"/>
            <a:r>
              <a:rPr lang="en-US" dirty="0"/>
              <a:t>W for “waiting time”</a:t>
            </a:r>
          </a:p>
          <a:p>
            <a:endParaRPr lang="en-US" dirty="0"/>
          </a:p>
          <a:p>
            <a:r>
              <a:rPr lang="en-US" dirty="0"/>
              <a:t>L: average number of packets waiting in the queue</a:t>
            </a:r>
          </a:p>
          <a:p>
            <a:pPr lvl="1"/>
            <a:r>
              <a:rPr lang="en-US" dirty="0"/>
              <a:t>L for “length of queue”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8015A-C04B-A440-9529-EEA2AB54EF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Little’s Law (1961)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 = A x W</a:t>
            </a:r>
          </a:p>
          <a:p>
            <a:endParaRPr lang="en-US" dirty="0"/>
          </a:p>
          <a:p>
            <a:r>
              <a:rPr lang="en-US" dirty="0"/>
              <a:t>Compute L: count packets in queue every second</a:t>
            </a:r>
          </a:p>
          <a:p>
            <a:endParaRPr lang="en-US" dirty="0"/>
          </a:p>
          <a:p>
            <a:r>
              <a:rPr lang="en-US" dirty="0"/>
              <a:t>Why do you care?</a:t>
            </a:r>
          </a:p>
          <a:p>
            <a:pPr lvl="1"/>
            <a:r>
              <a:rPr lang="en-US" dirty="0"/>
              <a:t>Easy to compute L, harder to compute 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A4361-5B37-334B-8897-0C956A3410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21D683B-CFB5-0D2F-CE92-1ECDA90C3992}"/>
                  </a:ext>
                </a:extLst>
              </p14:cNvPr>
              <p14:cNvContentPartPr/>
              <p14:nvPr/>
            </p14:nvContentPartPr>
            <p14:xfrm>
              <a:off x="3511080" y="1519920"/>
              <a:ext cx="1663200" cy="979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21D683B-CFB5-0D2F-CE92-1ECDA90C39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1720" y="1510560"/>
                <a:ext cx="1681920" cy="99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510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4. Processing Delay</a:t>
            </a:r>
            <a:endParaRPr lang="en-US" dirty="0"/>
          </a:p>
        </p:txBody>
      </p:sp>
      <p:sp>
        <p:nvSpPr>
          <p:cNvPr id="699" name="Shape 699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0"/>
              </a:spcBef>
            </a:lvl1pPr>
          </a:lstStyle>
          <a:p>
            <a:pPr lvl="0"/>
            <a:r>
              <a:rPr lang="en-US" dirty="0"/>
              <a:t>How long does the switch take to process a  packet?</a:t>
            </a:r>
          </a:p>
          <a:p>
            <a:pPr lvl="1"/>
            <a:r>
              <a:rPr lang="en-US" dirty="0"/>
              <a:t>Negligible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79FC1-F369-994A-B5E1-32467B8CA2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0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dirty="0"/>
              <a:t>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question: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How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can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machines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communicate?</a:t>
            </a:r>
            <a:endParaRPr lang="en-US" b="1" i="1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Well,</a:t>
            </a:r>
            <a:r>
              <a:rPr lang="zh-CN" altLang="en-US" dirty="0"/>
              <a:t> </a:t>
            </a:r>
            <a:r>
              <a:rPr lang="en-US" altLang="zh-CN" dirty="0"/>
              <a:t>slightly</a:t>
            </a:r>
            <a:r>
              <a:rPr lang="zh-CN" altLang="en-US" dirty="0"/>
              <a:t> </a:t>
            </a:r>
            <a:r>
              <a:rPr lang="en-US" altLang="zh-CN" dirty="0"/>
              <a:t>simpler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communication</a:t>
            </a:r>
            <a:r>
              <a:rPr lang="zh-CN" altLang="en-US" dirty="0"/>
              <a:t> </a:t>
            </a:r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people…</a:t>
            </a:r>
          </a:p>
          <a:p>
            <a:pPr lvl="1"/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machines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</a:p>
          <a:p>
            <a:pPr lvl="1"/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machines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pPr lvl="1"/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Inter-network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Internet!</a:t>
            </a:r>
            <a:endParaRPr lang="en-US" dirty="0"/>
          </a:p>
          <a:p>
            <a:r>
              <a:rPr lang="en-US" dirty="0"/>
              <a:t>What it’s </a:t>
            </a:r>
            <a:r>
              <a:rPr lang="en-US" altLang="zh-CN" dirty="0"/>
              <a:t>NOT</a:t>
            </a:r>
            <a:r>
              <a:rPr lang="en-US" dirty="0"/>
              <a:t> about</a:t>
            </a:r>
          </a:p>
          <a:p>
            <a:pPr lvl="1"/>
            <a:r>
              <a:rPr lang="en-US" dirty="0"/>
              <a:t>How to design web pages</a:t>
            </a:r>
          </a:p>
          <a:p>
            <a:pPr lvl="1"/>
            <a:r>
              <a:rPr lang="en-US" dirty="0"/>
              <a:t>How to write web services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B2248-7B06-EC43-9C9C-1B1029EEA6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4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/>
        </p:nvSpPr>
        <p:spPr>
          <a:xfrm flipV="1">
            <a:off x="1690867" y="2498379"/>
            <a:ext cx="5941457" cy="65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881" name="Shape 881"/>
          <p:cNvSpPr/>
          <p:nvPr/>
        </p:nvSpPr>
        <p:spPr>
          <a:xfrm>
            <a:off x="7536656" y="232171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882" name="Shape 882"/>
          <p:cNvSpPr/>
          <p:nvPr/>
        </p:nvSpPr>
        <p:spPr>
          <a:xfrm>
            <a:off x="3126645" y="2168678"/>
            <a:ext cx="558594" cy="510230"/>
          </a:xfrm>
          <a:prstGeom prst="roundRect">
            <a:avLst>
              <a:gd name="adj" fmla="val 10000"/>
            </a:avLst>
          </a:prstGeom>
          <a:solidFill>
            <a:schemeClr val="bg2">
              <a:lumMod val="50000"/>
            </a:schemeClr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883" name="Shape 883"/>
          <p:cNvSpPr/>
          <p:nvPr/>
        </p:nvSpPr>
        <p:spPr>
          <a:xfrm>
            <a:off x="886181" y="2605413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delay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1B1F7-BF7E-9A49-A35B-7CC259233E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885" name="Shape 885"/>
          <p:cNvSpPr/>
          <p:nvPr/>
        </p:nvSpPr>
        <p:spPr>
          <a:xfrm>
            <a:off x="1464469" y="232171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7" name="Shape 882"/>
          <p:cNvSpPr/>
          <p:nvPr/>
        </p:nvSpPr>
        <p:spPr>
          <a:xfrm>
            <a:off x="5676805" y="2212314"/>
            <a:ext cx="558594" cy="510230"/>
          </a:xfrm>
          <a:prstGeom prst="roundRect">
            <a:avLst>
              <a:gd name="adj" fmla="val 10000"/>
            </a:avLst>
          </a:prstGeom>
          <a:solidFill>
            <a:schemeClr val="bg2">
              <a:lumMod val="50000"/>
            </a:schemeClr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8" name="Shape 883"/>
          <p:cNvSpPr/>
          <p:nvPr/>
        </p:nvSpPr>
        <p:spPr>
          <a:xfrm>
            <a:off x="1752600" y="2954235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  <p:sp>
        <p:nvSpPr>
          <p:cNvPr id="19" name="Shape 883"/>
          <p:cNvSpPr/>
          <p:nvPr/>
        </p:nvSpPr>
        <p:spPr>
          <a:xfrm>
            <a:off x="2673129" y="3268233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queueing</a:t>
            </a:r>
            <a:endParaRPr sz="1969" b="0" dirty="0"/>
          </a:p>
        </p:txBody>
      </p:sp>
      <p:sp>
        <p:nvSpPr>
          <p:cNvPr id="20" name="Shape 883"/>
          <p:cNvSpPr/>
          <p:nvPr/>
        </p:nvSpPr>
        <p:spPr>
          <a:xfrm>
            <a:off x="2673129" y="3562941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processing</a:t>
            </a:r>
            <a:endParaRPr sz="1969" b="0" dirty="0"/>
          </a:p>
        </p:txBody>
      </p:sp>
      <p:sp>
        <p:nvSpPr>
          <p:cNvPr id="21" name="Shape 883"/>
          <p:cNvSpPr/>
          <p:nvPr/>
        </p:nvSpPr>
        <p:spPr>
          <a:xfrm>
            <a:off x="3238347" y="3946601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22" name="Shape 883"/>
          <p:cNvSpPr/>
          <p:nvPr/>
        </p:nvSpPr>
        <p:spPr>
          <a:xfrm>
            <a:off x="4115403" y="4295422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  <p:sp>
        <p:nvSpPr>
          <p:cNvPr id="23" name="Shape 883"/>
          <p:cNvSpPr/>
          <p:nvPr/>
        </p:nvSpPr>
        <p:spPr>
          <a:xfrm>
            <a:off x="5253224" y="4693822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queueing</a:t>
            </a:r>
            <a:endParaRPr sz="1969" b="0" dirty="0"/>
          </a:p>
        </p:txBody>
      </p:sp>
      <p:sp>
        <p:nvSpPr>
          <p:cNvPr id="24" name="Shape 883"/>
          <p:cNvSpPr/>
          <p:nvPr/>
        </p:nvSpPr>
        <p:spPr>
          <a:xfrm>
            <a:off x="5253224" y="4988529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processing</a:t>
            </a:r>
            <a:endParaRPr sz="1969" b="0" dirty="0"/>
          </a:p>
        </p:txBody>
      </p:sp>
      <p:sp>
        <p:nvSpPr>
          <p:cNvPr id="25" name="Shape 883"/>
          <p:cNvSpPr/>
          <p:nvPr/>
        </p:nvSpPr>
        <p:spPr>
          <a:xfrm>
            <a:off x="5818442" y="5372190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26" name="Shape 883"/>
          <p:cNvSpPr/>
          <p:nvPr/>
        </p:nvSpPr>
        <p:spPr>
          <a:xfrm>
            <a:off x="6540054" y="5721011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457503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9D5E-2056-194B-A101-F493B513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Trip Time (RTT)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80911-4B5E-2846-BF9A-91A197454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a packet to go from a source to a destination and to come back</a:t>
            </a:r>
          </a:p>
          <a:p>
            <a:endParaRPr lang="en-US" dirty="0"/>
          </a:p>
          <a:p>
            <a:r>
              <a:rPr lang="en-US" dirty="0"/>
              <a:t>Why do we care?</a:t>
            </a:r>
          </a:p>
          <a:p>
            <a:pPr lvl="1"/>
            <a:r>
              <a:rPr lang="en-US" dirty="0"/>
              <a:t>Measuring delay is hard from one end</a:t>
            </a:r>
          </a:p>
          <a:p>
            <a:endParaRPr lang="en-US" dirty="0"/>
          </a:p>
          <a:p>
            <a:r>
              <a:rPr lang="en-US" dirty="0"/>
              <a:t>RTT/2 equals </a:t>
            </a:r>
            <a:r>
              <a:rPr lang="en-US" i="1" dirty="0"/>
              <a:t>average</a:t>
            </a:r>
            <a:r>
              <a:rPr lang="en-US" dirty="0"/>
              <a:t> end-to-end delay</a:t>
            </a:r>
          </a:p>
          <a:p>
            <a:pPr lvl="1"/>
            <a:r>
              <a:rPr lang="en-US" dirty="0"/>
              <a:t>Why not exact?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D3F6E-71B2-5644-8987-6113E63D4B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4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fraction of the packets sent to a destination are dropped?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C876B-9329-8247-B343-64D20B9058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343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what rate is the destination receiving data from the source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1B576-03AA-4145-A102-F94EFC83A5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560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/>
        </p:nvSpPr>
        <p:spPr>
          <a:xfrm>
            <a:off x="3429000" y="4515329"/>
            <a:ext cx="409872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/>
              <a:t>F/R  + propagation delay</a:t>
            </a:r>
          </a:p>
        </p:txBody>
      </p:sp>
      <p:sp>
        <p:nvSpPr>
          <p:cNvPr id="960" name="Shape 960"/>
          <p:cNvSpPr/>
          <p:nvPr/>
        </p:nvSpPr>
        <p:spPr>
          <a:xfrm>
            <a:off x="4000499" y="4304109"/>
            <a:ext cx="2982516" cy="89296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961" name="Shape 961"/>
          <p:cNvSpPr/>
          <p:nvPr/>
        </p:nvSpPr>
        <p:spPr>
          <a:xfrm>
            <a:off x="1074719" y="2486536"/>
            <a:ext cx="7137409" cy="232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962" name="Shape 962"/>
          <p:cNvSpPr/>
          <p:nvPr/>
        </p:nvSpPr>
        <p:spPr>
          <a:xfrm>
            <a:off x="800100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7C9B6-0B40-6B4A-8112-0211959A1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964" name="Shape 964"/>
          <p:cNvSpPr/>
          <p:nvPr/>
        </p:nvSpPr>
        <p:spPr>
          <a:xfrm>
            <a:off x="84832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b="0"/>
          </a:p>
        </p:txBody>
      </p:sp>
      <p:sp>
        <p:nvSpPr>
          <p:cNvPr id="965" name="Shape 965"/>
          <p:cNvSpPr/>
          <p:nvPr/>
        </p:nvSpPr>
        <p:spPr>
          <a:xfrm flipH="1" flipV="1">
            <a:off x="1371600" y="2178480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966" name="Shape 966"/>
          <p:cNvSpPr/>
          <p:nvPr/>
        </p:nvSpPr>
        <p:spPr>
          <a:xfrm>
            <a:off x="817959" y="1716880"/>
            <a:ext cx="49732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 bits/sec</a:t>
            </a:r>
          </a:p>
        </p:txBody>
      </p:sp>
      <p:sp>
        <p:nvSpPr>
          <p:cNvPr id="968" name="Shape 968"/>
          <p:cNvSpPr/>
          <p:nvPr/>
        </p:nvSpPr>
        <p:spPr>
          <a:xfrm>
            <a:off x="634008" y="5260958"/>
            <a:ext cx="4471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 dirty="0"/>
              <a:t>Average throughput = </a:t>
            </a:r>
          </a:p>
        </p:txBody>
      </p:sp>
      <p:sp>
        <p:nvSpPr>
          <p:cNvPr id="972" name="Shape 972"/>
          <p:cNvSpPr/>
          <p:nvPr/>
        </p:nvSpPr>
        <p:spPr>
          <a:xfrm>
            <a:off x="625078" y="4515329"/>
            <a:ext cx="2732484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 dirty="0"/>
              <a:t>Transfer time</a:t>
            </a:r>
            <a:r>
              <a:rPr lang="en-US" sz="2531" b="0" dirty="0"/>
              <a:t> (T)</a:t>
            </a:r>
            <a:r>
              <a:rPr sz="2531" b="0" dirty="0"/>
              <a:t> =</a:t>
            </a:r>
          </a:p>
        </p:txBody>
      </p:sp>
      <p:sp>
        <p:nvSpPr>
          <p:cNvPr id="973" name="Shape 973"/>
          <p:cNvSpPr/>
          <p:nvPr/>
        </p:nvSpPr>
        <p:spPr>
          <a:xfrm>
            <a:off x="553641" y="2910844"/>
            <a:ext cx="305395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</a:t>
            </a:r>
            <a:r>
              <a:rPr sz="2531" b="0" dirty="0"/>
              <a:t>ile of size F bits</a:t>
            </a:r>
          </a:p>
        </p:txBody>
      </p:sp>
      <p:sp>
        <p:nvSpPr>
          <p:cNvPr id="974" name="Shape 974"/>
          <p:cNvSpPr/>
          <p:nvPr/>
        </p:nvSpPr>
        <p:spPr>
          <a:xfrm>
            <a:off x="3910011" y="5253641"/>
            <a:ext cx="1838325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F/T </a:t>
            </a:r>
            <a:r>
              <a:rPr lang="en-US" sz="2800" b="0" dirty="0"/>
              <a:t>≈</a:t>
            </a:r>
            <a:r>
              <a:rPr lang="en-US" sz="2531" b="0" dirty="0"/>
              <a:t> R</a:t>
            </a:r>
            <a:endParaRPr sz="2531" b="0" dirty="0"/>
          </a:p>
        </p:txBody>
      </p:sp>
      <p:sp>
        <p:nvSpPr>
          <p:cNvPr id="975" name="Shape 975"/>
          <p:cNvSpPr/>
          <p:nvPr/>
        </p:nvSpPr>
        <p:spPr>
          <a:xfrm>
            <a:off x="553641" y="3348399"/>
            <a:ext cx="34111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P</a:t>
            </a:r>
            <a:r>
              <a:rPr sz="2531" b="0" dirty="0"/>
              <a:t>ackets of size L bits</a:t>
            </a:r>
          </a:p>
        </p:txBody>
      </p:sp>
    </p:spTree>
    <p:extLst>
      <p:ext uri="{BB962C8B-B14F-4D97-AF65-F5344CB8AC3E}">
        <p14:creationId xmlns:p14="http://schemas.microsoft.com/office/powerpoint/2010/main" val="221970747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" grpId="0" animBg="1" advAuto="0"/>
      <p:bldP spid="960" grpId="0" animBg="1" advAuto="0"/>
      <p:bldP spid="965" grpId="0" animBg="1" advAuto="0"/>
      <p:bldP spid="966" grpId="0" animBg="1" advAuto="0"/>
      <p:bldP spid="968" grpId="0" animBg="1" advAuto="0"/>
      <p:bldP spid="972" grpId="0" animBg="1" advAuto="0"/>
      <p:bldP spid="973" grpId="0" animBg="1" advAuto="0"/>
      <p:bldP spid="974" grpId="0" animBg="1" advAuto="0"/>
      <p:bldP spid="975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throughput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77E310F-EF3E-5845-A38F-15C57DB9E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Shape 961"/>
          <p:cNvSpPr/>
          <p:nvPr/>
        </p:nvSpPr>
        <p:spPr>
          <a:xfrm>
            <a:off x="1074719" y="2486536"/>
            <a:ext cx="7137409" cy="232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" name="Shape 962"/>
          <p:cNvSpPr/>
          <p:nvPr/>
        </p:nvSpPr>
        <p:spPr>
          <a:xfrm>
            <a:off x="800100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7" name="Shape 964"/>
          <p:cNvSpPr/>
          <p:nvPr/>
        </p:nvSpPr>
        <p:spPr>
          <a:xfrm>
            <a:off x="84832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b="0"/>
          </a:p>
        </p:txBody>
      </p:sp>
      <p:sp>
        <p:nvSpPr>
          <p:cNvPr id="8" name="Shape 965"/>
          <p:cNvSpPr/>
          <p:nvPr/>
        </p:nvSpPr>
        <p:spPr>
          <a:xfrm flipH="1" flipV="1">
            <a:off x="1371600" y="2178480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9" name="Shape 966"/>
          <p:cNvSpPr/>
          <p:nvPr/>
        </p:nvSpPr>
        <p:spPr>
          <a:xfrm>
            <a:off x="817959" y="1716880"/>
            <a:ext cx="29920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</a:t>
            </a:r>
          </a:p>
        </p:txBody>
      </p:sp>
      <p:sp>
        <p:nvSpPr>
          <p:cNvPr id="10" name="Shape 973"/>
          <p:cNvSpPr/>
          <p:nvPr/>
        </p:nvSpPr>
        <p:spPr>
          <a:xfrm>
            <a:off x="553641" y="2910844"/>
            <a:ext cx="305395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</a:t>
            </a:r>
            <a:r>
              <a:rPr sz="2531" b="0" dirty="0"/>
              <a:t>ile of size F bits</a:t>
            </a:r>
          </a:p>
        </p:txBody>
      </p:sp>
      <p:sp>
        <p:nvSpPr>
          <p:cNvPr id="11" name="Shape 975"/>
          <p:cNvSpPr/>
          <p:nvPr/>
        </p:nvSpPr>
        <p:spPr>
          <a:xfrm>
            <a:off x="553641" y="3348399"/>
            <a:ext cx="34111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P</a:t>
            </a:r>
            <a:r>
              <a:rPr sz="2531" b="0" dirty="0"/>
              <a:t>ackets of size L bits</a:t>
            </a:r>
          </a:p>
        </p:txBody>
      </p:sp>
      <p:sp>
        <p:nvSpPr>
          <p:cNvPr id="12" name="Shape 981"/>
          <p:cNvSpPr>
            <a:spLocks noChangeAspect="1"/>
          </p:cNvSpPr>
          <p:nvPr/>
        </p:nvSpPr>
        <p:spPr>
          <a:xfrm>
            <a:off x="4114799" y="2029336"/>
            <a:ext cx="914400" cy="914400"/>
          </a:xfrm>
          <a:prstGeom prst="roundRect">
            <a:avLst>
              <a:gd name="adj" fmla="val 11538"/>
            </a:avLst>
          </a:prstGeom>
          <a:solidFill>
            <a:srgbClr val="D6D6D6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966"/>
          <p:cNvSpPr/>
          <p:nvPr/>
        </p:nvSpPr>
        <p:spPr>
          <a:xfrm>
            <a:off x="5129212" y="1716880"/>
            <a:ext cx="38623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</a:t>
            </a:r>
            <a:r>
              <a:rPr lang="en-US" sz="2531" b="0" dirty="0"/>
              <a:t>’ &gt; R</a:t>
            </a:r>
            <a:endParaRPr sz="2531" b="0" dirty="0"/>
          </a:p>
        </p:txBody>
      </p:sp>
      <p:sp>
        <p:nvSpPr>
          <p:cNvPr id="14" name="Shape 965"/>
          <p:cNvSpPr/>
          <p:nvPr/>
        </p:nvSpPr>
        <p:spPr>
          <a:xfrm flipH="1" flipV="1">
            <a:off x="5867400" y="2170709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15" name="Shape 968"/>
          <p:cNvSpPr/>
          <p:nvPr/>
        </p:nvSpPr>
        <p:spPr>
          <a:xfrm>
            <a:off x="634008" y="5260958"/>
            <a:ext cx="4471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/>
              <a:t>Average throughput = </a:t>
            </a:r>
          </a:p>
        </p:txBody>
      </p:sp>
      <p:sp>
        <p:nvSpPr>
          <p:cNvPr id="16" name="Shape 974"/>
          <p:cNvSpPr/>
          <p:nvPr/>
        </p:nvSpPr>
        <p:spPr>
          <a:xfrm>
            <a:off x="3910012" y="5274352"/>
            <a:ext cx="21859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>
                <a:solidFill>
                  <a:srgbClr val="0000FF"/>
                </a:solidFill>
              </a:rPr>
              <a:t>min{</a:t>
            </a:r>
            <a:r>
              <a:rPr sz="2531" b="0">
                <a:solidFill>
                  <a:srgbClr val="0000FF"/>
                </a:solidFill>
              </a:rPr>
              <a:t>R</a:t>
            </a:r>
            <a:r>
              <a:rPr lang="en-US" sz="2531" b="0">
                <a:solidFill>
                  <a:srgbClr val="0000FF"/>
                </a:solidFill>
              </a:rPr>
              <a:t>, R’} = R</a:t>
            </a:r>
            <a:endParaRPr sz="2531" b="0" dirty="0">
              <a:solidFill>
                <a:srgbClr val="0000FF"/>
              </a:solidFill>
            </a:endParaRPr>
          </a:p>
        </p:txBody>
      </p:sp>
      <p:sp>
        <p:nvSpPr>
          <p:cNvPr id="23" name="Shape 1001"/>
          <p:cNvSpPr/>
          <p:nvPr/>
        </p:nvSpPr>
        <p:spPr>
          <a:xfrm>
            <a:off x="2840396" y="4172890"/>
            <a:ext cx="411480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0" dirty="0">
                <a:solidFill>
                  <a:srgbClr val="0000FF"/>
                </a:solidFill>
              </a:rPr>
              <a:t>bottleneck link</a:t>
            </a:r>
          </a:p>
        </p:txBody>
      </p:sp>
      <p:sp>
        <p:nvSpPr>
          <p:cNvPr id="24" name="Shape 1002"/>
          <p:cNvSpPr/>
          <p:nvPr/>
        </p:nvSpPr>
        <p:spPr>
          <a:xfrm flipH="1">
            <a:off x="3912028" y="2492393"/>
            <a:ext cx="0" cy="1737360"/>
          </a:xfrm>
          <a:prstGeom prst="line">
            <a:avLst/>
          </a:prstGeom>
          <a:ln w="38100">
            <a:solidFill>
              <a:srgbClr val="0000FF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2800" b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4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dvAuto="0"/>
      <p:bldP spid="14" grpId="0" animBg="1" advAuto="0"/>
      <p:bldP spid="15" grpId="0" animBg="1" advAuto="0"/>
      <p:bldP spid="16" grpId="0" animBg="1" advAuto="0"/>
      <p:bldP spid="23" grpId="0" animBg="1" advAuto="0"/>
      <p:bldP spid="24" grpId="0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Summary</a:t>
            </a:r>
          </a:p>
        </p:txBody>
      </p:sp>
      <p:sp>
        <p:nvSpPr>
          <p:cNvPr id="259" name="Shape 25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How is the network shared?</a:t>
            </a:r>
          </a:p>
          <a:p>
            <a:pPr lvl="1"/>
            <a:r>
              <a:rPr lang="en-US" dirty="0"/>
              <a:t>On-demand or via reservation</a:t>
            </a:r>
          </a:p>
          <a:p>
            <a:pPr lvl="0"/>
            <a:r>
              <a:rPr lang="en-US" dirty="0"/>
              <a:t>How do we evaluate a network? </a:t>
            </a:r>
          </a:p>
          <a:p>
            <a:pPr lvl="1"/>
            <a:r>
              <a:rPr lang="en-US" dirty="0"/>
              <a:t>Bandwidth, delay, loss, …</a:t>
            </a:r>
          </a:p>
          <a:p>
            <a:pPr lvl="0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 is a network made of?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Whatever physical infrastructure exist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See backup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E16B4-EF89-1949-9011-D69B3A3753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762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A70B7-3E67-4D4A-8338-9ABE5F5810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01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network made of?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2135F7-A021-DF40-807A-9CBDE23DD5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999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B1798-D3E3-1140-8207-0B115B6C90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5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6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47" name="Shape 142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</p:spTree>
    <p:extLst>
      <p:ext uri="{BB962C8B-B14F-4D97-AF65-F5344CB8AC3E}">
        <p14:creationId xmlns:p14="http://schemas.microsoft.com/office/powerpoint/2010/main" val="2832576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What is a network?	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system of “links” that interconnect “nodes” in order to move “information” </a:t>
            </a:r>
            <a:r>
              <a:rPr lang="en-US" altLang="zh-CN" dirty="0"/>
              <a:t>across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We will focus primarily on the Internet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6632375-0665-694B-8D83-DFC566AA2E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Oval 3"/>
          <p:cNvSpPr/>
          <p:nvPr/>
        </p:nvSpPr>
        <p:spPr bwMode="auto">
          <a:xfrm>
            <a:off x="4038600" y="3124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3528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38600" y="47244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0386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6482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257800" y="4267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57800" y="3505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667000" y="32766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670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667000" y="44958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853" name="Straight Connector 14"/>
          <p:cNvCxnSpPr>
            <a:cxnSpLocks noChangeShapeType="1"/>
            <a:stCxn id="11" idx="5"/>
            <a:endCxn id="5" idx="1"/>
          </p:cNvCxnSpPr>
          <p:nvPr/>
        </p:nvCxnSpPr>
        <p:spPr bwMode="auto">
          <a:xfrm>
            <a:off x="2927350" y="35369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4" name="Straight Connector 15"/>
          <p:cNvCxnSpPr>
            <a:cxnSpLocks noChangeShapeType="1"/>
            <a:stCxn id="12" idx="6"/>
            <a:endCxn id="5" idx="2"/>
          </p:cNvCxnSpPr>
          <p:nvPr/>
        </p:nvCxnSpPr>
        <p:spPr bwMode="auto">
          <a:xfrm>
            <a:off x="2971800" y="4038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5" name="Straight Connector 18"/>
          <p:cNvCxnSpPr>
            <a:cxnSpLocks noChangeShapeType="1"/>
            <a:stCxn id="13" idx="7"/>
            <a:endCxn id="5" idx="3"/>
          </p:cNvCxnSpPr>
          <p:nvPr/>
        </p:nvCxnSpPr>
        <p:spPr bwMode="auto">
          <a:xfrm flipV="1">
            <a:off x="2927350" y="41465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6" name="Straight Connector 21"/>
          <p:cNvCxnSpPr>
            <a:cxnSpLocks noChangeShapeType="1"/>
            <a:stCxn id="6" idx="0"/>
            <a:endCxn id="7" idx="4"/>
          </p:cNvCxnSpPr>
          <p:nvPr/>
        </p:nvCxnSpPr>
        <p:spPr bwMode="auto">
          <a:xfrm flipV="1">
            <a:off x="4191000" y="4191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7" name="Straight Connector 24"/>
          <p:cNvCxnSpPr>
            <a:cxnSpLocks noChangeShapeType="1"/>
            <a:stCxn id="7" idx="0"/>
            <a:endCxn id="4" idx="4"/>
          </p:cNvCxnSpPr>
          <p:nvPr/>
        </p:nvCxnSpPr>
        <p:spPr bwMode="auto">
          <a:xfrm flipV="1">
            <a:off x="4191000" y="3429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8" name="Straight Connector 28"/>
          <p:cNvCxnSpPr>
            <a:cxnSpLocks noChangeShapeType="1"/>
            <a:stCxn id="5" idx="6"/>
            <a:endCxn id="7" idx="2"/>
          </p:cNvCxnSpPr>
          <p:nvPr/>
        </p:nvCxnSpPr>
        <p:spPr bwMode="auto">
          <a:xfrm>
            <a:off x="3657600" y="4038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9" name="Straight Connector 32"/>
          <p:cNvCxnSpPr>
            <a:cxnSpLocks noChangeShapeType="1"/>
            <a:stCxn id="8" idx="2"/>
            <a:endCxn id="7" idx="6"/>
          </p:cNvCxnSpPr>
          <p:nvPr/>
        </p:nvCxnSpPr>
        <p:spPr bwMode="auto">
          <a:xfrm flipH="1">
            <a:off x="4343400" y="4038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0" name="Straight Connector 35"/>
          <p:cNvCxnSpPr>
            <a:cxnSpLocks noChangeShapeType="1"/>
            <a:stCxn id="8" idx="7"/>
            <a:endCxn id="10" idx="3"/>
          </p:cNvCxnSpPr>
          <p:nvPr/>
        </p:nvCxnSpPr>
        <p:spPr bwMode="auto">
          <a:xfrm flipV="1">
            <a:off x="4908550" y="3765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1" name="Straight Connector 38"/>
          <p:cNvCxnSpPr>
            <a:cxnSpLocks noChangeShapeType="1"/>
            <a:stCxn id="8" idx="5"/>
            <a:endCxn id="9" idx="1"/>
          </p:cNvCxnSpPr>
          <p:nvPr/>
        </p:nvCxnSpPr>
        <p:spPr bwMode="auto">
          <a:xfrm>
            <a:off x="4908550" y="4146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2" name="Straight Connector 47"/>
          <p:cNvCxnSpPr>
            <a:cxnSpLocks noChangeShapeType="1"/>
            <a:stCxn id="5" idx="7"/>
            <a:endCxn id="4" idx="3"/>
          </p:cNvCxnSpPr>
          <p:nvPr/>
        </p:nvCxnSpPr>
        <p:spPr bwMode="auto">
          <a:xfrm flipV="1">
            <a:off x="3613150" y="3384550"/>
            <a:ext cx="4699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3" name="Straight Connector 50"/>
          <p:cNvCxnSpPr>
            <a:cxnSpLocks noChangeShapeType="1"/>
            <a:stCxn id="5" idx="5"/>
            <a:endCxn id="6" idx="1"/>
          </p:cNvCxnSpPr>
          <p:nvPr/>
        </p:nvCxnSpPr>
        <p:spPr bwMode="auto">
          <a:xfrm>
            <a:off x="3613150" y="4146550"/>
            <a:ext cx="46990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4" name="Straight Connector 52"/>
          <p:cNvCxnSpPr>
            <a:cxnSpLocks noChangeShapeType="1"/>
            <a:stCxn id="4" idx="5"/>
            <a:endCxn id="8" idx="1"/>
          </p:cNvCxnSpPr>
          <p:nvPr/>
        </p:nvCxnSpPr>
        <p:spPr bwMode="auto">
          <a:xfrm>
            <a:off x="4298950" y="3384550"/>
            <a:ext cx="3937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092609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2753C-6C30-8D44-9E48-36F810FD60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</p:spTree>
    <p:extLst>
      <p:ext uri="{BB962C8B-B14F-4D97-AF65-F5344CB8AC3E}">
        <p14:creationId xmlns:p14="http://schemas.microsoft.com/office/powerpoint/2010/main" val="40642300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4DBF2-1278-424E-A98F-FC5E100374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</p:spTree>
    <p:extLst>
      <p:ext uri="{BB962C8B-B14F-4D97-AF65-F5344CB8AC3E}">
        <p14:creationId xmlns:p14="http://schemas.microsoft.com/office/powerpoint/2010/main" val="33651996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CC80-E59F-4A48-B74E-1987BE2AD7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495" name="Shape 495"/>
          <p:cNvSpPr/>
          <p:nvPr/>
        </p:nvSpPr>
        <p:spPr>
          <a:xfrm>
            <a:off x="1443162" y="3768827"/>
            <a:ext cx="6105954" cy="20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496" name="Shape 496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97" name="Shape 497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98" name="Shape 498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499" name="Shape 499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26583488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4509492" y="5009554"/>
            <a:ext cx="3437930" cy="2491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75000"/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04" name="Shape 504"/>
          <p:cNvSpPr/>
          <p:nvPr/>
        </p:nvSpPr>
        <p:spPr>
          <a:xfrm flipV="1">
            <a:off x="2736504" y="3983449"/>
            <a:ext cx="1" cy="103358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05" name="Shape 505"/>
          <p:cNvSpPr/>
          <p:nvPr/>
        </p:nvSpPr>
        <p:spPr>
          <a:xfrm>
            <a:off x="5223867" y="2241351"/>
            <a:ext cx="3053954" cy="270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06" name="Shape 506"/>
          <p:cNvSpPr/>
          <p:nvPr/>
        </p:nvSpPr>
        <p:spPr>
          <a:xfrm>
            <a:off x="2884289" y="3769151"/>
            <a:ext cx="3155004" cy="542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07" name="Shape 507"/>
          <p:cNvSpPr/>
          <p:nvPr/>
        </p:nvSpPr>
        <p:spPr>
          <a:xfrm>
            <a:off x="5930482" y="3767716"/>
            <a:ext cx="1677748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connect?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E8ECF-0AD4-A343-998E-36C3C63204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09" name="Shape 509"/>
          <p:cNvSpPr/>
          <p:nvPr/>
        </p:nvSpPr>
        <p:spPr>
          <a:xfrm flipV="1">
            <a:off x="1443157" y="3766376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10" name="Shape 510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1" name="Shape 511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512" name="Shape 512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  <p:sp>
        <p:nvSpPr>
          <p:cNvPr id="513" name="Shape 513"/>
          <p:cNvSpPr/>
          <p:nvPr/>
        </p:nvSpPr>
        <p:spPr>
          <a:xfrm>
            <a:off x="2509242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9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4" name="Shape 514"/>
          <p:cNvSpPr/>
          <p:nvPr/>
        </p:nvSpPr>
        <p:spPr>
          <a:xfrm>
            <a:off x="1795338" y="2762258"/>
            <a:ext cx="2057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dirty="0"/>
              <a:t>DSL modem</a:t>
            </a:r>
          </a:p>
        </p:txBody>
      </p:sp>
      <p:sp>
        <p:nvSpPr>
          <p:cNvPr id="515" name="Shape 515"/>
          <p:cNvSpPr/>
          <p:nvPr/>
        </p:nvSpPr>
        <p:spPr>
          <a:xfrm>
            <a:off x="5312846" y="2762258"/>
            <a:ext cx="130965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dirty="0"/>
              <a:t>DSLAM</a:t>
            </a:r>
          </a:p>
        </p:txBody>
      </p:sp>
      <p:sp>
        <p:nvSpPr>
          <p:cNvPr id="516" name="Shape 516"/>
          <p:cNvSpPr/>
          <p:nvPr/>
        </p:nvSpPr>
        <p:spPr>
          <a:xfrm>
            <a:off x="6742373" y="2563723"/>
            <a:ext cx="1411027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400" dirty="0"/>
              <a:t>central office</a:t>
            </a:r>
          </a:p>
        </p:txBody>
      </p:sp>
      <p:sp>
        <p:nvSpPr>
          <p:cNvPr id="517" name="Shape 517"/>
          <p:cNvSpPr/>
          <p:nvPr/>
        </p:nvSpPr>
        <p:spPr>
          <a:xfrm>
            <a:off x="3612211" y="3342688"/>
            <a:ext cx="17344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phone line</a:t>
            </a:r>
          </a:p>
        </p:txBody>
      </p:sp>
      <p:sp>
        <p:nvSpPr>
          <p:cNvPr id="518" name="Shape 518"/>
          <p:cNvSpPr/>
          <p:nvPr/>
        </p:nvSpPr>
        <p:spPr>
          <a:xfrm>
            <a:off x="2562820" y="4938116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1199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9" name="Shape 519"/>
          <p:cNvSpPr/>
          <p:nvPr/>
        </p:nvSpPr>
        <p:spPr>
          <a:xfrm>
            <a:off x="1723430" y="5360797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119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telephone</a:t>
            </a:r>
          </a:p>
        </p:txBody>
      </p:sp>
      <p:sp>
        <p:nvSpPr>
          <p:cNvPr id="520" name="Shape 520"/>
          <p:cNvSpPr/>
          <p:nvPr/>
        </p:nvSpPr>
        <p:spPr>
          <a:xfrm flipH="1" flipV="1">
            <a:off x="5914980" y="4027287"/>
            <a:ext cx="1" cy="1007584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21" name="Shape 521"/>
          <p:cNvSpPr/>
          <p:nvPr/>
        </p:nvSpPr>
        <p:spPr>
          <a:xfrm>
            <a:off x="5697141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22" name="Shape 522"/>
          <p:cNvSpPr/>
          <p:nvPr/>
        </p:nvSpPr>
        <p:spPr>
          <a:xfrm>
            <a:off x="5152430" y="5145354"/>
            <a:ext cx="2089547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119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telephone network</a:t>
            </a:r>
          </a:p>
        </p:txBody>
      </p:sp>
      <p:sp>
        <p:nvSpPr>
          <p:cNvPr id="523" name="Shape 523"/>
          <p:cNvSpPr/>
          <p:nvPr/>
        </p:nvSpPr>
        <p:spPr>
          <a:xfrm flipV="1">
            <a:off x="7688414" y="3774746"/>
            <a:ext cx="687385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24" name="Shape 524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25" name="Shape 525"/>
          <p:cNvSpPr/>
          <p:nvPr/>
        </p:nvSpPr>
        <p:spPr>
          <a:xfrm>
            <a:off x="8441354" y="3402359"/>
            <a:ext cx="38953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0781928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" grpId="0" animBg="1" advAuto="0"/>
      <p:bldP spid="504" grpId="0" animBg="1" advAuto="0"/>
      <p:bldP spid="505" grpId="0" animBg="1" advAuto="0"/>
      <p:bldP spid="506" grpId="0" animBg="1" advAuto="0"/>
      <p:bldP spid="507" grpId="0" animBg="1" advAuto="0"/>
      <p:bldP spid="509" grpId="0" animBg="1" advAuto="0"/>
      <p:bldP spid="513" grpId="0" animBg="1" advAuto="0"/>
      <p:bldP spid="514" grpId="0" animBg="1" advAuto="0"/>
      <p:bldP spid="515" grpId="0" animBg="1" advAuto="0"/>
      <p:bldP spid="516" grpId="0" animBg="1" advAuto="0"/>
      <p:bldP spid="517" grpId="0" animBg="1" advAuto="0"/>
      <p:bldP spid="518" grpId="0" animBg="1" advAuto="0"/>
      <p:bldP spid="519" grpId="0" animBg="1" advAuto="0"/>
      <p:bldP spid="520" grpId="0" animBg="1" advAuto="0"/>
      <p:bldP spid="521" grpId="0" animBg="1" advAuto="0"/>
      <p:bldP spid="522" grpId="0" animBg="1" advAuto="0"/>
      <p:bldP spid="523" grpId="0" animBg="1" advAuto="0"/>
      <p:bldP spid="525" grpId="0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Subscriber Line (DSL)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Twisted pair copper</a:t>
            </a:r>
          </a:p>
          <a:p>
            <a:r>
              <a:rPr lang="en-US" dirty="0"/>
              <a:t>3 separate channels</a:t>
            </a:r>
          </a:p>
          <a:p>
            <a:pPr lvl="1"/>
            <a:r>
              <a:rPr lang="en-US" dirty="0"/>
              <a:t>downstream data channel</a:t>
            </a:r>
          </a:p>
          <a:p>
            <a:pPr lvl="1"/>
            <a:r>
              <a:rPr lang="en-US" dirty="0"/>
              <a:t>upstream data channel</a:t>
            </a:r>
          </a:p>
          <a:p>
            <a:pPr lvl="1"/>
            <a:r>
              <a:rPr lang="en-US" dirty="0"/>
              <a:t>2-way phone channel</a:t>
            </a:r>
          </a:p>
          <a:p>
            <a:r>
              <a:rPr lang="en-US" dirty="0"/>
              <a:t>up to 25 Mbps downstream</a:t>
            </a:r>
          </a:p>
          <a:p>
            <a:r>
              <a:rPr lang="en-US" dirty="0"/>
              <a:t>up to 2.5 Mbps upstream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6F7BB-9BCC-C64D-BF6E-9A1AA29025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2811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4" name="Shape 144"/>
          <p:cNvSpPr>
            <a:spLocks noChangeArrowheads="1"/>
          </p:cNvSpPr>
          <p:nvPr/>
        </p:nvSpPr>
        <p:spPr bwMode="auto">
          <a:xfrm>
            <a:off x="1103313" y="5135563"/>
            <a:ext cx="33416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cable company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a cable provider as an ISP?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4295D-0562-E94B-9AB7-AE91BA98B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194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/>
        </p:nvSpPr>
        <p:spPr>
          <a:xfrm>
            <a:off x="5241726" y="2125265"/>
            <a:ext cx="3437930" cy="270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27" name="Shape 627"/>
          <p:cNvSpPr/>
          <p:nvPr/>
        </p:nvSpPr>
        <p:spPr>
          <a:xfrm>
            <a:off x="2884282" y="3765230"/>
            <a:ext cx="168771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28" name="Shape 628"/>
          <p:cNvSpPr/>
          <p:nvPr/>
        </p:nvSpPr>
        <p:spPr>
          <a:xfrm flipV="1">
            <a:off x="6349008" y="3760221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0" name="Shape 630"/>
          <p:cNvSpPr/>
          <p:nvPr/>
        </p:nvSpPr>
        <p:spPr>
          <a:xfrm flipV="1">
            <a:off x="1443157" y="3766376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1" name="Shape 631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32" name="Shape 632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633" name="Shape 633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  <p:sp>
        <p:nvSpPr>
          <p:cNvPr id="634" name="Shape 634"/>
          <p:cNvSpPr/>
          <p:nvPr/>
        </p:nvSpPr>
        <p:spPr>
          <a:xfrm>
            <a:off x="2509242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9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35" name="Shape 635"/>
          <p:cNvSpPr/>
          <p:nvPr/>
        </p:nvSpPr>
        <p:spPr>
          <a:xfrm>
            <a:off x="1759742" y="2341432"/>
            <a:ext cx="2018110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cable modem</a:t>
            </a:r>
          </a:p>
        </p:txBody>
      </p:sp>
      <p:sp>
        <p:nvSpPr>
          <p:cNvPr id="636" name="Shape 636"/>
          <p:cNvSpPr/>
          <p:nvPr/>
        </p:nvSpPr>
        <p:spPr>
          <a:xfrm>
            <a:off x="5709615" y="2762258"/>
            <a:ext cx="1090043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CMTS</a:t>
            </a:r>
          </a:p>
        </p:txBody>
      </p:sp>
      <p:sp>
        <p:nvSpPr>
          <p:cNvPr id="637" name="Shape 637"/>
          <p:cNvSpPr/>
          <p:nvPr/>
        </p:nvSpPr>
        <p:spPr>
          <a:xfrm>
            <a:off x="6902996" y="2484256"/>
            <a:ext cx="1472803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400" dirty="0"/>
              <a:t>cable head end</a:t>
            </a:r>
          </a:p>
        </p:txBody>
      </p:sp>
      <p:sp>
        <p:nvSpPr>
          <p:cNvPr id="638" name="Shape 638"/>
          <p:cNvSpPr/>
          <p:nvPr/>
        </p:nvSpPr>
        <p:spPr>
          <a:xfrm>
            <a:off x="3121283" y="3315899"/>
            <a:ext cx="11733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copper</a:t>
            </a:r>
          </a:p>
        </p:txBody>
      </p:sp>
      <p:sp>
        <p:nvSpPr>
          <p:cNvPr id="639" name="Shape 639"/>
          <p:cNvSpPr/>
          <p:nvPr/>
        </p:nvSpPr>
        <p:spPr>
          <a:xfrm>
            <a:off x="4589858" y="3765325"/>
            <a:ext cx="168771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40" name="Shape 640"/>
          <p:cNvSpPr/>
          <p:nvPr/>
        </p:nvSpPr>
        <p:spPr>
          <a:xfrm>
            <a:off x="5973961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41" name="Shape 641"/>
          <p:cNvSpPr/>
          <p:nvPr/>
        </p:nvSpPr>
        <p:spPr>
          <a:xfrm>
            <a:off x="4947814" y="3315899"/>
            <a:ext cx="77264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fiber</a:t>
            </a:r>
          </a:p>
        </p:txBody>
      </p:sp>
      <p:sp>
        <p:nvSpPr>
          <p:cNvPr id="642" name="Shape 642"/>
          <p:cNvSpPr/>
          <p:nvPr/>
        </p:nvSpPr>
        <p:spPr>
          <a:xfrm>
            <a:off x="4420195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43" name="Shape 643"/>
          <p:cNvSpPr/>
          <p:nvPr/>
        </p:nvSpPr>
        <p:spPr>
          <a:xfrm flipV="1">
            <a:off x="7688414" y="3774746"/>
            <a:ext cx="687385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44" name="Shape 644"/>
          <p:cNvSpPr/>
          <p:nvPr/>
        </p:nvSpPr>
        <p:spPr>
          <a:xfrm>
            <a:off x="8441354" y="3402359"/>
            <a:ext cx="38953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645" name="Shape 645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via cable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ACE6C-E8B4-A146-8F3A-91E8B65C8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1170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0" animBg="1" advAuto="0"/>
      <p:bldP spid="627" grpId="0" animBg="1" advAuto="0"/>
      <p:bldP spid="628" grpId="0" animBg="1" advAuto="0"/>
      <p:bldP spid="630" grpId="0" animBg="1" advAuto="0"/>
      <p:bldP spid="634" grpId="0" animBg="1" advAuto="0"/>
      <p:bldP spid="635" grpId="0" animBg="1" advAuto="0"/>
      <p:bldP spid="636" grpId="0" animBg="1" advAuto="0"/>
      <p:bldP spid="637" grpId="0" animBg="1" advAuto="0"/>
      <p:bldP spid="638" grpId="0" animBg="1" advAuto="0"/>
      <p:bldP spid="639" grpId="0" animBg="1" advAuto="0"/>
      <p:bldP spid="640" grpId="0" animBg="1" advAuto="0"/>
      <p:bldP spid="641" grpId="0" animBg="1" advAuto="0"/>
      <p:bldP spid="642" grpId="0" animBg="1" advAuto="0"/>
      <p:bldP spid="643" grpId="0" animBg="1" advAuto="0"/>
      <p:bldP spid="644" grpId="0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Coaxial copper &amp; fiber</a:t>
            </a:r>
          </a:p>
          <a:p>
            <a:r>
              <a:rPr lang="en-US" dirty="0"/>
              <a:t>Up to 42.8 Mbps downstream</a:t>
            </a:r>
          </a:p>
          <a:p>
            <a:r>
              <a:rPr lang="en-US" dirty="0"/>
              <a:t>Up to 30.7 Mbps upstream</a:t>
            </a:r>
          </a:p>
          <a:p>
            <a:r>
              <a:rPr lang="en-US" dirty="0"/>
              <a:t>Shared broadcast medium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984C6-D27E-7040-A8C5-462CFE395A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806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50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means?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6791EE-44F7-A84C-9789-AACF6E0626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40" name="Shape 145"/>
          <p:cNvSpPr>
            <a:spLocks noChangeArrowheads="1"/>
          </p:cNvSpPr>
          <p:nvPr/>
        </p:nvSpPr>
        <p:spPr bwMode="auto">
          <a:xfrm>
            <a:off x="4371975" y="4618038"/>
            <a:ext cx="41624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university net</a:t>
            </a:r>
          </a:p>
        </p:txBody>
      </p:sp>
    </p:spTree>
    <p:extLst>
      <p:ext uri="{BB962C8B-B14F-4D97-AF65-F5344CB8AC3E}">
        <p14:creationId xmlns:p14="http://schemas.microsoft.com/office/powerpoint/2010/main" val="2417806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C2B63-D9A6-F44B-8EB3-CA9B717227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774" name="Shape 774"/>
          <p:cNvSpPr/>
          <p:nvPr/>
        </p:nvSpPr>
        <p:spPr>
          <a:xfrm flipV="1">
            <a:off x="1443162" y="3766307"/>
            <a:ext cx="6862326" cy="252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2800"/>
          </a:p>
        </p:txBody>
      </p:sp>
      <p:sp>
        <p:nvSpPr>
          <p:cNvPr id="775" name="Shape 775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76" name="Shape 776"/>
          <p:cNvSpPr/>
          <p:nvPr/>
        </p:nvSpPr>
        <p:spPr>
          <a:xfrm>
            <a:off x="7152680" y="3446859"/>
            <a:ext cx="625078" cy="625078"/>
          </a:xfrm>
          <a:prstGeom prst="roundRect">
            <a:avLst>
              <a:gd name="adj" fmla="val 21429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77" name="Shape 777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workstation</a:t>
            </a:r>
          </a:p>
        </p:txBody>
      </p:sp>
      <p:sp>
        <p:nvSpPr>
          <p:cNvPr id="778" name="Shape 778"/>
          <p:cNvSpPr/>
          <p:nvPr/>
        </p:nvSpPr>
        <p:spPr>
          <a:xfrm>
            <a:off x="6181005" y="4127370"/>
            <a:ext cx="2571751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“aggregate” switch</a:t>
            </a:r>
          </a:p>
        </p:txBody>
      </p:sp>
      <p:sp>
        <p:nvSpPr>
          <p:cNvPr id="779" name="Shape 779"/>
          <p:cNvSpPr/>
          <p:nvPr/>
        </p:nvSpPr>
        <p:spPr>
          <a:xfrm>
            <a:off x="2402618" y="3280180"/>
            <a:ext cx="247352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Ethernet cable</a:t>
            </a:r>
          </a:p>
        </p:txBody>
      </p:sp>
      <p:sp>
        <p:nvSpPr>
          <p:cNvPr id="780" name="Shape 780"/>
          <p:cNvSpPr/>
          <p:nvPr/>
        </p:nvSpPr>
        <p:spPr>
          <a:xfrm>
            <a:off x="5357813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81" name="Shape 781"/>
          <p:cNvSpPr/>
          <p:nvPr/>
        </p:nvSpPr>
        <p:spPr>
          <a:xfrm>
            <a:off x="4782885" y="4127369"/>
            <a:ext cx="1580555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“local” switch</a:t>
            </a:r>
          </a:p>
        </p:txBody>
      </p:sp>
      <p:sp>
        <p:nvSpPr>
          <p:cNvPr id="782" name="Shape 782"/>
          <p:cNvSpPr/>
          <p:nvPr/>
        </p:nvSpPr>
        <p:spPr>
          <a:xfrm>
            <a:off x="8441354" y="3414125"/>
            <a:ext cx="37029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2683568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2D3-DB98-A541-A88E-20873E4D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1969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4891-C909-FB49-A3B1-F6FBDEAB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ARPAnet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UCLA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SRI</a:t>
            </a:r>
            <a:r>
              <a:rPr lang="zh-CN" altLang="en-US" dirty="0"/>
              <a:t> </a:t>
            </a:r>
            <a:r>
              <a:rPr lang="en-US" altLang="zh-CN" dirty="0"/>
              <a:t>(Stanford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Institute)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03DBF-AEA4-3047-AE92-CAA3E6BF0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667000"/>
            <a:ext cx="6400800" cy="3255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29F6F-3CA0-3244-AEDC-A3357D2080DF}"/>
              </a:ext>
            </a:extLst>
          </p:cNvPr>
          <p:cNvSpPr txBox="1"/>
          <p:nvPr/>
        </p:nvSpPr>
        <p:spPr>
          <a:xfrm>
            <a:off x="685800" y="6170711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http://personalpages.manchester.ac.uk/staff/m.dodge/cybergeography/atlas/historical.html</a:t>
            </a:r>
            <a:endParaRPr lang="en-US" sz="1400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8320F-AD30-C44E-A2B5-59FFC92730EA}"/>
              </a:ext>
            </a:extLst>
          </p:cNvPr>
          <p:cNvSpPr txBox="1"/>
          <p:nvPr/>
        </p:nvSpPr>
        <p:spPr>
          <a:xfrm>
            <a:off x="5468949" y="4666054"/>
            <a:ext cx="2097049" cy="58477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Link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layer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C53E8-BED0-054C-AC25-0DF6206F8096}"/>
              </a:ext>
            </a:extLst>
          </p:cNvPr>
          <p:cNvSpPr txBox="1"/>
          <p:nvPr/>
        </p:nvSpPr>
        <p:spPr>
          <a:xfrm>
            <a:off x="4136854" y="3921203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Q: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do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nodes</a:t>
            </a:r>
            <a:r>
              <a:rPr lang="zh-CN" altLang="en-US" sz="2400" dirty="0"/>
              <a:t> </a:t>
            </a:r>
            <a:r>
              <a:rPr lang="en-US" altLang="zh-CN" sz="2400" dirty="0"/>
              <a:t>talk?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096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Twisted pair copper</a:t>
            </a:r>
          </a:p>
          <a:p>
            <a:r>
              <a:rPr lang="en-US" dirty="0"/>
              <a:t>100 Mbps, 1 Gbps, 10 Gbps (each direction)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306EB-4650-B944-893B-49AAB6F3CC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014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ways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Cellular (smart phones)</a:t>
            </a:r>
          </a:p>
          <a:p>
            <a:r>
              <a:rPr lang="en-US" dirty="0"/>
              <a:t>Satellite (remote areas)</a:t>
            </a:r>
          </a:p>
          <a:p>
            <a:r>
              <a:rPr lang="en-US" dirty="0"/>
              <a:t>Fiber to the Home (home)</a:t>
            </a:r>
          </a:p>
          <a:p>
            <a:r>
              <a:rPr lang="en-US" dirty="0"/>
              <a:t>Optical carrier (Internet backbone)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649A9-FCF6-6D4F-B694-6E6D3A1F6F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1559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WiFi?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B5CDDB-8832-D441-83EB-81F375ACA8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" name="Shape 800"/>
          <p:cNvSpPr/>
          <p:nvPr/>
        </p:nvSpPr>
        <p:spPr>
          <a:xfrm>
            <a:off x="1750218" y="5848945"/>
            <a:ext cx="1518048" cy="91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  <p:sp>
        <p:nvSpPr>
          <p:cNvPr id="48" name="Shape 801"/>
          <p:cNvSpPr/>
          <p:nvPr/>
        </p:nvSpPr>
        <p:spPr>
          <a:xfrm>
            <a:off x="6607969" y="5232797"/>
            <a:ext cx="1580555" cy="1044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  <p:sp>
        <p:nvSpPr>
          <p:cNvPr id="49" name="Shape 802"/>
          <p:cNvSpPr/>
          <p:nvPr/>
        </p:nvSpPr>
        <p:spPr>
          <a:xfrm>
            <a:off x="535781" y="1884164"/>
            <a:ext cx="1678782" cy="1044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42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 advAuto="0"/>
      <p:bldP spid="48" grpId="0" animBg="1" advAuto="0"/>
      <p:bldP spid="49" grpId="0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E95D5-BFBC-1547-BA85-28624216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C3885-8D79-B541-B228-AC3BF64F9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D97D9-84D5-B64A-820A-78BE6A1E30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631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on Circuit Switching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EF913A-65A1-0149-A8E0-F58154908D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81F2EB77-FB6C-2244-A076-ADF097535D48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128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kinds of circuits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division multiplexing</a:t>
            </a:r>
          </a:p>
          <a:p>
            <a:pPr lvl="1"/>
            <a:r>
              <a:rPr lang="en-US" dirty="0"/>
              <a:t>divide time in time slots</a:t>
            </a:r>
          </a:p>
          <a:p>
            <a:pPr lvl="1"/>
            <a:r>
              <a:rPr lang="en-US" dirty="0"/>
              <a:t>separate time slot per circuit</a:t>
            </a:r>
          </a:p>
          <a:p>
            <a:endParaRPr lang="en-US" dirty="0"/>
          </a:p>
          <a:p>
            <a:r>
              <a:rPr lang="en-US" dirty="0"/>
              <a:t>Frequency division multiplexing</a:t>
            </a:r>
          </a:p>
          <a:p>
            <a:pPr lvl="1"/>
            <a:r>
              <a:rPr lang="en-US" dirty="0"/>
              <a:t>divide frequency spectrum in </a:t>
            </a:r>
            <a:br>
              <a:rPr lang="en-US" dirty="0"/>
            </a:br>
            <a:r>
              <a:rPr lang="en-US" dirty="0"/>
              <a:t>frequency bands</a:t>
            </a:r>
          </a:p>
          <a:p>
            <a:pPr lvl="1"/>
            <a:r>
              <a:rPr lang="en-US" dirty="0"/>
              <a:t>separate frequency band per circuit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E86157-DA5E-494C-80B3-5A535B66F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A190D881-957A-7944-A8D0-1584E528B88F}" type="slidenum">
              <a:rPr lang="en-US" smtClean="0"/>
              <a:pPr/>
              <a:t>95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798798" y="1676400"/>
            <a:ext cx="1951376" cy="1299618"/>
            <a:chOff x="885825" y="3910013"/>
            <a:chExt cx="2879725" cy="1848346"/>
          </a:xfrm>
        </p:grpSpPr>
        <p:sp>
          <p:nvSpPr>
            <p:cNvPr id="6" name="Text Box 16"/>
            <p:cNvSpPr txBox="1">
              <a:spLocks noChangeArrowheads="1"/>
            </p:cNvSpPr>
            <p:nvPr/>
          </p:nvSpPr>
          <p:spPr bwMode="auto">
            <a:xfrm>
              <a:off x="1791117" y="5257799"/>
              <a:ext cx="1038979" cy="50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/>
                <a:t>time</a:t>
              </a:r>
            </a:p>
          </p:txBody>
        </p:sp>
        <p:sp>
          <p:nvSpPr>
            <p:cNvPr id="7" name="Line 17"/>
            <p:cNvSpPr>
              <a:spLocks noChangeShapeType="1"/>
            </p:cNvSpPr>
            <p:nvPr/>
          </p:nvSpPr>
          <p:spPr bwMode="auto">
            <a:xfrm flipV="1">
              <a:off x="885825" y="5330825"/>
              <a:ext cx="287972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922338" y="3910013"/>
              <a:ext cx="231775" cy="111283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1152525" y="3910013"/>
              <a:ext cx="231775" cy="111283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1384300" y="3910013"/>
              <a:ext cx="231775" cy="11128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1614488" y="3910013"/>
              <a:ext cx="231775" cy="11128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1844675" y="3910013"/>
              <a:ext cx="231775" cy="11128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2073275" y="3910013"/>
              <a:ext cx="231775" cy="111283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305050" y="3910013"/>
              <a:ext cx="231775" cy="111283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535238" y="3910013"/>
              <a:ext cx="231775" cy="111283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2767013" y="3910013"/>
              <a:ext cx="231775" cy="11128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2997200" y="3910013"/>
              <a:ext cx="231775" cy="11128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8" name="Rectangle 28"/>
            <p:cNvSpPr>
              <a:spLocks noChangeArrowheads="1"/>
            </p:cNvSpPr>
            <p:nvPr/>
          </p:nvSpPr>
          <p:spPr bwMode="auto">
            <a:xfrm>
              <a:off x="3227388" y="3910013"/>
              <a:ext cx="231775" cy="11128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9" name="Rectangle 29"/>
            <p:cNvSpPr>
              <a:spLocks noChangeArrowheads="1"/>
            </p:cNvSpPr>
            <p:nvPr/>
          </p:nvSpPr>
          <p:spPr bwMode="auto">
            <a:xfrm>
              <a:off x="3455988" y="3910013"/>
              <a:ext cx="231775" cy="111283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02462" y="3741693"/>
            <a:ext cx="2195026" cy="1439907"/>
            <a:chOff x="4923115" y="3724777"/>
            <a:chExt cx="3719235" cy="2047870"/>
          </a:xfrm>
        </p:grpSpPr>
        <p:grpSp>
          <p:nvGrpSpPr>
            <p:cNvPr id="21" name="Group 5"/>
            <p:cNvGrpSpPr>
              <a:grpSpLocks/>
            </p:cNvGrpSpPr>
            <p:nvPr/>
          </p:nvGrpSpPr>
          <p:grpSpPr bwMode="auto">
            <a:xfrm>
              <a:off x="5838825" y="3927475"/>
              <a:ext cx="2803525" cy="1152525"/>
              <a:chOff x="3315" y="2474"/>
              <a:chExt cx="2129" cy="726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3315" y="2474"/>
                <a:ext cx="2129" cy="121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7" name="Rectangle 7"/>
              <p:cNvSpPr>
                <a:spLocks noChangeArrowheads="1"/>
              </p:cNvSpPr>
              <p:nvPr/>
            </p:nvSpPr>
            <p:spPr bwMode="auto">
              <a:xfrm>
                <a:off x="3315" y="2716"/>
                <a:ext cx="2129" cy="1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8" name="Rectangle 8"/>
              <p:cNvSpPr>
                <a:spLocks noChangeArrowheads="1"/>
              </p:cNvSpPr>
              <p:nvPr/>
            </p:nvSpPr>
            <p:spPr bwMode="auto">
              <a:xfrm>
                <a:off x="3315" y="2595"/>
                <a:ext cx="2129" cy="121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9" name="Rectangle 9"/>
              <p:cNvSpPr>
                <a:spLocks noChangeArrowheads="1"/>
              </p:cNvSpPr>
              <p:nvPr/>
            </p:nvSpPr>
            <p:spPr bwMode="auto">
              <a:xfrm>
                <a:off x="3315" y="2837"/>
                <a:ext cx="2129" cy="121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30" name="Rectangle 10"/>
              <p:cNvSpPr>
                <a:spLocks noChangeArrowheads="1"/>
              </p:cNvSpPr>
              <p:nvPr/>
            </p:nvSpPr>
            <p:spPr bwMode="auto">
              <a:xfrm>
                <a:off x="3315" y="2958"/>
                <a:ext cx="2129" cy="12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31" name="Rectangle 11"/>
              <p:cNvSpPr>
                <a:spLocks noChangeArrowheads="1"/>
              </p:cNvSpPr>
              <p:nvPr/>
            </p:nvSpPr>
            <p:spPr bwMode="auto">
              <a:xfrm>
                <a:off x="3315" y="3079"/>
                <a:ext cx="2129" cy="121"/>
              </a:xfrm>
              <a:prstGeom prst="rect">
                <a:avLst/>
              </a:prstGeom>
              <a:solidFill>
                <a:srgbClr val="8000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</p:grp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 flipV="1">
              <a:off x="5570538" y="3929063"/>
              <a:ext cx="0" cy="1150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6546499" y="5272087"/>
              <a:ext cx="1192918" cy="50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 dirty="0"/>
                <a:t>time</a:t>
              </a:r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 rot="16200000">
              <a:off x="4258974" y="4388918"/>
              <a:ext cx="1924633" cy="596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/>
                <a:t>frequency</a:t>
              </a:r>
            </a:p>
          </p:txBody>
        </p:sp>
        <p:sp>
          <p:nvSpPr>
            <p:cNvPr id="25" name="Line 15"/>
            <p:cNvSpPr>
              <a:spLocks noChangeShapeType="1"/>
            </p:cNvSpPr>
            <p:nvPr/>
          </p:nvSpPr>
          <p:spPr bwMode="auto">
            <a:xfrm>
              <a:off x="6032500" y="5348288"/>
              <a:ext cx="2457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</p:grpSp>
    </p:spTree>
    <p:extLst>
      <p:ext uri="{BB962C8B-B14F-4D97-AF65-F5344CB8AC3E}">
        <p14:creationId xmlns:p14="http://schemas.microsoft.com/office/powerpoint/2010/main" val="247940648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6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7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8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9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0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1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94" name="Line 53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5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1996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1997" name="Line 62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1998" name="Text Box 63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pic>
        <p:nvPicPr>
          <p:cNvPr id="4199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1" name="Rectangle 66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2002" name="Rectangle 67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2003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20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9FCE8-0820-E34C-957F-F75B444297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311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4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5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6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7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38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39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0" name="AutoShape 16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1" name="Line 59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2" name="Line 68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4043" name="Text Box 69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4044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45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46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4047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404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50" name="Rectangle 76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4051" name="Rectangle 77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4052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7D149-AC7D-EA41-9B2C-039BD3121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703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2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3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4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5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6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7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8" name="AutoShape 16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9" name="Line 63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90" name="Line 72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6091" name="Text Box 73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60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60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60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8" name="Rectangle 80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6099" name="Rectangle 81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61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6101" name="AutoShape 16"/>
          <p:cNvSpPr>
            <a:spLocks noChangeArrowheads="1"/>
          </p:cNvSpPr>
          <p:nvPr/>
        </p:nvSpPr>
        <p:spPr bwMode="auto">
          <a:xfrm rot="5400000">
            <a:off x="4502151" y="2627315"/>
            <a:ext cx="182562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6175C-27F3-184D-8996-FA442B70F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012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0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1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2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3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4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5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6" name="AutoShape 16"/>
          <p:cNvSpPr>
            <a:spLocks noChangeArrowheads="1"/>
          </p:cNvSpPr>
          <p:nvPr/>
        </p:nvSpPr>
        <p:spPr bwMode="auto">
          <a:xfrm rot="5400000">
            <a:off x="4502151" y="2627315"/>
            <a:ext cx="182562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7" name="AutoShape 17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8" name="AutoShape 60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9" name="Line 65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40" name="Line 74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8141" name="Text Box 75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814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4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4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814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814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8" name="Rectangle 8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8149" name="Rectangle 8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815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FE13E-F651-434D-94A2-00ECF02988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4400" y="6248400"/>
            <a:ext cx="609600" cy="457200"/>
          </a:xfrm>
          <a:prstGeom prst="rect">
            <a:avLst/>
          </a:prstGeom>
        </p:spPr>
        <p:txBody>
          <a:bodyPr/>
          <a:lstStyle/>
          <a:p>
            <a:fld id="{9507A418-0CEB-9E4A-BA45-3B7D3D133EB9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40284"/>
      </p:ext>
    </p:extLst>
  </p:cSld>
  <p:clrMapOvr>
    <a:masterClrMapping/>
  </p:clrMapOvr>
</p:sld>
</file>

<file path=ppt/theme/theme1.xml><?xml version="1.0" encoding="utf-8"?>
<a:theme xmlns:a="http://schemas.openxmlformats.org/drawingml/2006/main" name="csci teaching">
  <a:themeElements>
    <a:clrScheme name="">
      <a:dk1>
        <a:srgbClr val="333399"/>
      </a:dk1>
      <a:lt1>
        <a:srgbClr val="FFFFFF"/>
      </a:lt1>
      <a:dk2>
        <a:srgbClr val="CC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2A2A82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dbllineb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sci teaching" id="{2544B9EB-22C5-894E-8225-D41CCBCFB37A}" vid="{814176C4-F8E2-3E49-9BEB-3A929C7DAC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1490469262</TotalTime>
  <Pages>7</Pages>
  <Words>3136</Words>
  <Application>Microsoft Macintosh PowerPoint</Application>
  <PresentationFormat>On-screen Show (4:3)</PresentationFormat>
  <Paragraphs>889</Paragraphs>
  <Slides>109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1" baseType="lpstr">
      <vt:lpstr>PMingLiU</vt:lpstr>
      <vt:lpstr>Arial</vt:lpstr>
      <vt:lpstr>Arial Black</vt:lpstr>
      <vt:lpstr>Calibri</vt:lpstr>
      <vt:lpstr>Courier New</vt:lpstr>
      <vt:lpstr>Gill Sans</vt:lpstr>
      <vt:lpstr>Helvetica</vt:lpstr>
      <vt:lpstr>Helvetica Neue</vt:lpstr>
      <vt:lpstr>Monotype Sorts</vt:lpstr>
      <vt:lpstr>Times New Roman</vt:lpstr>
      <vt:lpstr>Wingdings</vt:lpstr>
      <vt:lpstr>csci teaching</vt:lpstr>
      <vt:lpstr>CSCI4430 Computer Networks  Lecture 1: Intro and Overview</vt:lpstr>
      <vt:lpstr>Agenda</vt:lpstr>
      <vt:lpstr>Course websites</vt:lpstr>
      <vt:lpstr>About me: Hong Xu</vt:lpstr>
      <vt:lpstr>TA team</vt:lpstr>
      <vt:lpstr>Prerequisites</vt:lpstr>
      <vt:lpstr>What is this course about?</vt:lpstr>
      <vt:lpstr>What is a network? </vt:lpstr>
      <vt:lpstr>How does it evolve – 1969</vt:lpstr>
      <vt:lpstr>How does it evolve – 1969</vt:lpstr>
      <vt:lpstr>How does it evolve – 1971</vt:lpstr>
      <vt:lpstr>How does it evolve – 1980</vt:lpstr>
      <vt:lpstr>How does it evolve – Now</vt:lpstr>
      <vt:lpstr>What you will learn</vt:lpstr>
      <vt:lpstr>What you will learn</vt:lpstr>
      <vt:lpstr>Class workload</vt:lpstr>
      <vt:lpstr>Grading</vt:lpstr>
      <vt:lpstr>The assignments</vt:lpstr>
      <vt:lpstr>Communication protocol</vt:lpstr>
      <vt:lpstr>Other policies</vt:lpstr>
      <vt:lpstr>Let’s Talk Internet</vt:lpstr>
      <vt:lpstr>The Internet consists of many end-systems</vt:lpstr>
      <vt:lpstr>Connected by switches</vt:lpstr>
      <vt:lpstr>And links</vt:lpstr>
      <vt:lpstr>Managed by many parties</vt:lpstr>
      <vt:lpstr>Transfers data</vt:lpstr>
      <vt:lpstr>A federated system</vt:lpstr>
      <vt:lpstr>Connecting everyone</vt:lpstr>
      <vt:lpstr>Connecting everyone</vt:lpstr>
      <vt:lpstr>Solution: Switched networks</vt:lpstr>
      <vt:lpstr>When do we need to share the network?</vt:lpstr>
      <vt:lpstr>Shared among many services</vt:lpstr>
      <vt:lpstr>Two ways to share switched networks</vt:lpstr>
      <vt:lpstr>Circuit switching</vt:lpstr>
      <vt:lpstr>Circuit switching</vt:lpstr>
      <vt:lpstr>Circuit switching</vt:lpstr>
      <vt:lpstr>Packet switching</vt:lpstr>
      <vt:lpstr>Packet switching</vt:lpstr>
      <vt:lpstr>Packet switching</vt:lpstr>
      <vt:lpstr>Statistical multiplexing</vt:lpstr>
      <vt:lpstr>MASSIVE Scale</vt:lpstr>
      <vt:lpstr>Google’s TPU cluster (pod)</vt:lpstr>
      <vt:lpstr>Have we found the right solution?</vt:lpstr>
      <vt:lpstr>The Internet is a lesson</vt:lpstr>
      <vt:lpstr>How do we evaluate a network?</vt:lpstr>
      <vt:lpstr>Performance metrics</vt:lpstr>
      <vt:lpstr>Delay</vt:lpstr>
      <vt:lpstr>Delay</vt:lpstr>
      <vt:lpstr>A network link</vt:lpstr>
      <vt:lpstr>1. Transmission delay</vt:lpstr>
      <vt:lpstr>2. Propagation delay</vt:lpstr>
      <vt:lpstr>Packet delay Sending a 100-byte packet</vt:lpstr>
      <vt:lpstr>Packet delay Sending a 100-byte packet</vt:lpstr>
      <vt:lpstr>Sending a large file using 100-byte packets</vt:lpstr>
      <vt:lpstr>Pipe view of a link</vt:lpstr>
      <vt:lpstr>3. Queuing delay</vt:lpstr>
      <vt:lpstr>Queuing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Persistent overload leads to packet drop/loss</vt:lpstr>
      <vt:lpstr>Queueing delay</vt:lpstr>
      <vt:lpstr>Queueing delay</vt:lpstr>
      <vt:lpstr>Basic queueing theory terminology</vt:lpstr>
      <vt:lpstr>Little’s Law (1961)</vt:lpstr>
      <vt:lpstr>4. Processing Delay</vt:lpstr>
      <vt:lpstr>End-to-end delay</vt:lpstr>
      <vt:lpstr>Round Trip Time (RTT)</vt:lpstr>
      <vt:lpstr>Loss</vt:lpstr>
      <vt:lpstr>Throughput</vt:lpstr>
      <vt:lpstr>Throughput</vt:lpstr>
      <vt:lpstr>End-to-end throughput</vt:lpstr>
      <vt:lpstr>Summary</vt:lpstr>
      <vt:lpstr>PowerPoint Presentation</vt:lpstr>
      <vt:lpstr>What is the network made of?</vt:lpstr>
      <vt:lpstr>What is a network made of?</vt:lpstr>
      <vt:lpstr>What is a network made of?</vt:lpstr>
      <vt:lpstr>What is a network made of?</vt:lpstr>
      <vt:lpstr>The last hop</vt:lpstr>
      <vt:lpstr>How do we connect?</vt:lpstr>
      <vt:lpstr>Digital Subscriber Line (DSL)</vt:lpstr>
      <vt:lpstr>How about a cable provider as an ISP?</vt:lpstr>
      <vt:lpstr>Connecting via cable</vt:lpstr>
      <vt:lpstr>Cable</vt:lpstr>
      <vt:lpstr>Any other means?</vt:lpstr>
      <vt:lpstr>Ethernet</vt:lpstr>
      <vt:lpstr>Ethernet</vt:lpstr>
      <vt:lpstr>Many other ways</vt:lpstr>
      <vt:lpstr>Where is WiFi?</vt:lpstr>
      <vt:lpstr>PowerPoint Presentation</vt:lpstr>
      <vt:lpstr>Details on Circuit Switching</vt:lpstr>
      <vt:lpstr>Many kinds of circuits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Why the delays?</vt:lpstr>
      <vt:lpstr>Timing in circuit switching </vt:lpstr>
      <vt:lpstr>Timing in circuit switching </vt:lpstr>
      <vt:lpstr>Timing in circuit switching </vt:lpstr>
      <vt:lpstr>PowerPoint Presentation</vt:lpstr>
      <vt:lpstr>A network link:  BDP</vt:lpstr>
      <vt:lpstr>BDP Examples</vt:lpstr>
    </vt:vector>
  </TitlesOfParts>
  <Manager/>
  <Company>CUHK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CSCI4430 Computer Networks  Lecture 1: Intro and Overview</dc:title>
  <dc:subject/>
  <dc:creator>Hong Xu</dc:creator>
  <cp:keywords/>
  <dc:description/>
  <cp:lastModifiedBy>Hong Xu (CSD)</cp:lastModifiedBy>
  <cp:revision>1539</cp:revision>
  <cp:lastPrinted>1999-09-08T17:25:07Z</cp:lastPrinted>
  <dcterms:created xsi:type="dcterms:W3CDTF">2014-01-14T18:15:50Z</dcterms:created>
  <dcterms:modified xsi:type="dcterms:W3CDTF">2023-09-06T06:42:19Z</dcterms:modified>
  <cp:category/>
</cp:coreProperties>
</file>